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2" r:id="rId3"/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26709189a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Google Shape;33;g26709189a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d4f9f0446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d4f9f044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Suppose z ~ Uniform([0, 1]), p(z) = 1; and x = 2z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the probability density for x?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is p(x) = ½ , i.e. Uniform([0, 2]).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Notice that the density changed, because the x-axis was stretched. This ensures that probability is conserved across the flow z -&gt; 2z.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d4f9f044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d4f9f044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709189aa7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709189aa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d4f9f0446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d4f9f0446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import matplotlib.pyplot as plt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import numpy as np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import scipy.stats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import tensorflow as tf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from tqdm import trange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def inverse_sigmoid(x):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return -tf.log(tf.reciprocal(x) - 1.)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class Model: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def __init__(self, bs, hdim=128):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self.x = tf.placeholder(tf.float32, [bs])  # input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self.mu = tf.get_variable('a', shape=[1, hdim], initializer=tf.random_normal_initializer(0, 0.01))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self.logscale = tf.get_variable('b', shape=[1, hdim], initializer=tf.random_normal_initializer(0, 0.01))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self.logits = tf.get_variable('w', shape=[1, hdim], initializer=tf.random_normal_initializer(0, 0.01))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weights = tf.nn.softmax(self.logits, axis=1)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scale = tf.exp(self.logscale)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mu = tf.tile(self.mu, [bs, 1])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scale = tf.tile(scale, [bs, 1])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cdfs = tf.distributions.Normal(mu, scale).cdf(self.x[:, None])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assert cdfs.shape == [bs, hdim]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self.z = inverse_sigmoid(tf.reduce_sum(cdfs * weights, axis=1))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self.dzdx, = tf.gradients(self.z, self.x)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assert self.dzdx.shape == self.z.shape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assert self.z.shape == [bs]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self.bpd = -tf.reduce_mean(tf.distributions.Normal(0., 1.).log_prob(self.z) + tf.log(self.dzdx)) / np.log(2)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self.train_op = tf.train.AdamOptimizer(1e-3).minimize(self.bpd)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def sample_data(count):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a = -1 + 0.2 * np.random.randn(count)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b = 0.5 + 0.5 * np.random.randn(count)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mask = np.random.rand(count) &lt; 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return a * mask + b * (1 - mask)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def data_pdf(xs):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return 0.5 * scipy.stats.norm.pdf(xs, -1, 0.2) + 0.5 * scipy.stats.norm.pdf(xs, 0.5, 0.5)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def main(seed=0):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np.random.seed(seed)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tf.set_random_seed(seed)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train_bs = 64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model = Model(bs=train_bs)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with tf.Session() as sess: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sess.run(tf.global_variables_initializer())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fig, axes = plt.subplots(1, 3, sharex=True)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# train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losses = []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for _ in trange(10000):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bpd, _ = sess.run([model.bpd, model.train_op], {model.x: sample_data(train_bs)})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losses.append(bpd)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# plot data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xs = np.linspace(-5, 5, train_bs * 500)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axes[0].plot(xs, data_pdf(xs))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# plot the 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ys = np.concatenate([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sess.run(model.z, {model.x: xs[i:i + train_bs]})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for i in range(0, len(xs), train_bs)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])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axes[1].plot(xs, ys)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# plot z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plot_zs = []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while len(plot_zs) &lt; 1000: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plot_zs.append(sess.run(model.z, {model.x: sample_data(train_bs)}))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axes[2].hist(np.concatenate(plot_zs), bins=100, range=[-5, 5])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for ax in axes: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ax.set_xlim(-3, 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plt.show()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__name__ == '__main__':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main()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eb4797cab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eb4797cab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import matplotlib.pyplot as plt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import numpy as np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import scipy.stats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import tensorflow as tf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from tqdm import trange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def inverse_sigmoid(x):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return -tf.log(tf.reciprocal(x) - 1.)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class Model: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def __init__(self, bs, hdim=128):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self.x = tf.placeholder(tf.float32, [bs])  # input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self.mu = tf.get_variable('a', shape=[1, hdim], initializer=tf.random_normal_initializer(0, 0.01))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self.logscale = tf.get_variable('b', shape=[1, hdim], initializer=tf.random_normal_initializer(0, 0.01))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self.logits = tf.get_variable('w', shape=[1, hdim], initializer=tf.random_normal_initializer(0, 0.01))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weights = tf.nn.softmax(self.logits, axis=1)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scale = tf.exp(self.logscale)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mu = tf.tile(self.mu, [bs, 1])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scale = tf.tile(scale, [bs, 1])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cdfs = tf.distributions.Normal(mu, scale).cdf(self.x[:, None])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assert cdfs.shape == [bs, hdim]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self.z = inverse_sigmoid(tf.reduce_sum(cdfs * weights, axis=1))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self.dzdx, = tf.gradients(self.z, self.x)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assert self.dzdx.shape == self.z.shape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assert self.z.shape == [bs]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self.bpd = -tf.reduce_mean(tf.distributions.Normal(0., 1.).log_prob(self.z) + tf.log(self.dzdx)) / np.log(2)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self.train_op = tf.train.AdamOptimizer(1e-3).minimize(self.bpd)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def sample_data(count):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a = -1 + 0.2 * np.random.randn(count)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b = 0.5 + 0.5 * np.random.randn(count)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mask = np.random.rand(count) &lt; 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return a * mask + b * (1 - mask)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def data_pdf(xs):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return 0.5 * scipy.stats.norm.pdf(xs, -1, 0.2) + 0.5 * scipy.stats.norm.pdf(xs, 0.5, 0.5)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def main(seed=0):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np.random.seed(seed)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tf.set_random_seed(seed)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train_bs = 64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model = Model(bs=train_bs)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with tf.Session() as sess: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sess.run(tf.global_variables_initializer())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fig, axes = plt.subplots(1, 3, sharex=True)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# train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losses = []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for _ in trange(10000):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bpd, _ = sess.run([model.bpd, model.train_op], {model.x: sample_data(train_bs)})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losses.append(bpd)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# plot data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xs = np.linspace(-5, 5, train_bs * 500)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axes[0].plot(xs, data_pdf(xs))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# plot the 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ys = np.concatenate([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sess.run(model.z, {model.x: xs[i:i + train_bs]})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for i in range(0, len(xs), train_bs)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])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axes[1].plot(xs, ys)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# plot z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plot_zs = []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while len(plot_zs) &lt; 1000: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plot_zs.append(sess.run(model.z, {model.x: sample_data(train_bs)}))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axes[2].hist(np.concatenate(plot_zs), bins=100, range=[-5, 5])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for ax in axes: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ax.set_xlim(-3, 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plt.show()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__name__ == '__main__':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main()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d4f9f0446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d4f9f0446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import matplotlib.pyplot as plt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import numpy as np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import scipy.stats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import tensorflow as tf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from tqdm import trange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def inverse_sigmoid(x):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return -tf.log(tf.reciprocal(x) - 1.)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class Model: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def __init__(self, bs, hdim=128):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self.x = tf.placeholder(tf.float32, [bs])  # input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self.mu = tf.get_variable('a', shape=[1, hdim], initializer=tf.random_normal_initializer(0, 0.01))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self.logscale = tf.get_variable('b', shape=[1, hdim], initializer=tf.random_normal_initializer(0, 0.01))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self.logits = tf.get_variable('w', shape=[1, hdim], initializer=tf.random_normal_initializer(0, 0.01))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weights = tf.nn.softmax(self.logits, axis=1)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scale = tf.exp(self.logscale)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mu = tf.tile(self.mu, [bs, 1])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scale = tf.tile(scale, [bs, 1])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cdfs = tf.distributions.Normal(mu, scale).cdf(self.x[:, None])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assert cdfs.shape == [bs, hdim]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self.z = inverse_sigmoid(tf.reduce_sum(cdfs * weights, axis=1))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self.dzdx, = tf.gradients(self.z, self.x)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assert self.dzdx.shape == self.z.shape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assert self.z.shape == [bs]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self.bpd = -tf.reduce_mean(tf.distributions.Normal(0., 1.).log_prob(self.z) + tf.log(self.dzdx)) / np.log(2)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self.train_op = tf.train.AdamOptimizer(1e-3).minimize(self.bpd)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def sample_data(count):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a = -1 + 0.2 * np.random.randn(count)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b = 0.5 + 0.5 * np.random.randn(count)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mask = np.random.rand(count) &lt; 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return a * mask + b * (1 - mask)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def data_pdf(xs):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return 0.5 * scipy.stats.norm.pdf(xs, -1, 0.2) + 0.5 * scipy.stats.norm.pdf(xs, 0.5, 0.5)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def main(seed=0):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np.random.seed(seed)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tf.set_random_seed(seed)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train_bs = 64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model = Model(bs=train_bs)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with tf.Session() as sess: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sess.run(tf.global_variables_initializer())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fig, axes = plt.subplots(1, 3, sharex=True)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# train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losses = []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for _ in trange(10000):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bpd, _ = sess.run([model.bpd, model.train_op], {model.x: sample_data(train_bs)})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losses.append(bpd)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# plot data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xs = np.linspace(-5, 5, train_bs * 500)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axes[0].plot(xs, data_pdf(xs))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# plot the 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ys = np.concatenate([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sess.run(model.z, {model.x: xs[i:i + train_bs]})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for i in range(0, len(xs), train_bs)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])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axes[1].plot(xs, ys)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# plot z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plot_zs = []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while len(plot_zs) &lt; 1000: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plot_zs.append(sess.run(model.z, {model.x: sample_data(train_bs)}))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axes[2].hist(np.concatenate(plot_zs), bins=100, range=[-5, 5])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for ax in axes: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ax.set_xlim(-3, 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plt.show()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__name__ == '__main__':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main()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6709189aa7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6709189aa7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6709189aa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6709189aa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eb4797cab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eb4797cab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f_\theta(x) = \int_{-\infty}^x p_\theta(t) \, dt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eb4797cab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eb4797cab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 &amp;\sim \mathrm{Uniform}([0,1])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x &amp;= f_\theta^{-1}(u)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4e24b8312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4e24b8312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eb4797ca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eb4797ca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CDF is a flow from x to Uniform([0, 1])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 = CDF(x)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p(x) = log p(z) + log |CDF’(x)|, but log p(z) = 0 and log cdf’(x) = log pdf(x)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we get log p(x) = log pdf(x)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why do we care?  </a:t>
            </a:r>
            <a:b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Because we now know any differentiable invertible transformation is acceptable, don’t need to worry about defining density functions → can leverage broader power of neural nets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6709189aa7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6709189aa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CDF is a flow from x to Uniform([0, 1])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 = CDF(x)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p(x) = log p(z) + log |CDF’(x)|, but log p(z) = 0 and log cdf’(x) = log pdf(x)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we get log p(x) = log pdf(x)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why do we care?  </a:t>
            </a:r>
            <a:b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Because we now know any differentiable invertible transformation is acceptable, don’t need to worry about defining density functions → can leverage broader power of neural nets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d4f9f0446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d4f9f0446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d4f9f0446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d4f9f0446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turn any density p(x) into any density p(z) by  x -&gt; cdfX(x) = u -&gt; inversecdfZ(u) = 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eb4797cab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eb4797cab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d4f9f0446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d4f9f0446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d4f9f0446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d4f9f0446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6709189aa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6709189aa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709189aa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6709189aa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d4f9f0446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d4f9f0446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X2 = </a:t>
            </a:r>
            <a:r>
              <a:rPr lang="en"/>
              <a:t>modeled as NN that outputs 5 means and 5 log sigmas and then we optimize log likelihood; or, alternatively X2 = modeled as cumulative density that’s parameterized by a neural net that outputs 5 means and 5 log sigmas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this plot also shows why maybe embeddings aren’t great (gap between clusters is lost); also, suggests high derivatives at boundaries (kind of same point again)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6709189aa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26709189aa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d5cbdc63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d5cbdc63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d4f9f0446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d4f9f0446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eb4797cab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eb4797cab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7d4f9f0446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7d4f9f0446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d4f9f0446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d4f9f0446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%x_1 &amp;\sim p_\theta(x_1)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%x_2 &amp;\sim p_\theta(x_2 | x_1)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%x_3 &amp;\sim p_\theta(x_3 | x_1, x_2)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x_1 &amp;= f_\theta^{-1}(z_1)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x_2 &amp;= f_\theta^{-1}(z_2; x_1)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x_3 &amp;= f_\theta^{-1}(z_3; x_1, x_2)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d4f9f0446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d4f9f0446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z_1 &amp;= f_\theta(x_1)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z_2 &amp;= f_\theta(x_2; x_1)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z_3 &amp;= f_\theta(x_3; x_1, x_2)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6709189aa7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6709189aa7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z_1 &amp;= f_\theta(x_1)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z_2 &amp;= f_\theta(x_2; x_1)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z_3 &amp;= f_\theta(x_3; x_1, x_2)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d4f9f0446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d4f9f0446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6709189aa7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6709189aa7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z_1 &amp;= f_\theta(x_1)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z_2 &amp;= f_\theta(x_2; x_1)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z_3 &amp;= f_\theta(x_3; x_1, x_2)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d4f9f0446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d4f9f0446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7d4f9f044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7d4f9f044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6709189aa7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6709189aa7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d4f9f0446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d4f9f0446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d4f9f0446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d4f9f0446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4e24b8312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4e24b8312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Prob(dx) = Prob(dz)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=&gt; p(x)vol(dx) = p(z)vol(dz)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=&gt; p(x) = p(z) vol(dz)/vol(dx) = p(z) |dz/dx|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p(x) &amp;= p(z) \frac{\mathrm{vol}(dz)}{\mathrm{vol}(dx)} = p(z) \left|\mathrm{det}\frac{dz}{dx}\right|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Imagine diagonal matrix: product of volume changes along each axis aligned transformation dz/dx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4e24b8312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4e24b8312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p_\theta(\mathbf{x}) = p(f_\theta(\mathbf{x})) \left| \frac{\partial f_\theta(\mathbf{x})}{\partial \mathbf{x}} \right|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\arg\min_\theta \mathbb{E}_\mathbf{x} \left[ -\log p_\theta(\mathbf{x}) \right] = \mathbb{E}_\mathbf{x} \left[ -\log p(f_\theta(\mathbf{x})) - \log \mathrm{det} \left| \frac{\partial f_\theta(\mathbf{x})}{\partial \mathbf{x}} \right| \right]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Maximum likelihood objective KL(data || f^{-1}(z)) is equivalent to KL(f(data) || z) -- i.e. training by maximum likelihood tries to make the latents match the prior. This makes sense: if this happens, then samples will be good.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e4c47b26989bafb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e4c47b26989bafb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Earlier we said flows let us fit continuous data -- a bonus over discrete models. But here’s a new bonus: we can compose flows. Not possible with discrete models.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 &amp;= f_k \circ \cdots \circ f_1(x)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 &amp;= f_1^{-1} \circ \cdots \circ f_k^{-1}(z)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\log p_\theta(x) &amp;= \log p_\theta(z) + \sum_{i=1}^k\log \left| \mathrm{det} \frac{\partial f_i}{\partial f_{i-1}} \right|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an axis along which you can design models to increase power at a hopefully modest sampling time increase.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One layer of this autoregressive flow is actually limiting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Live demo of it failing to fit a mixture of 2d Gaussian. — it will not capture multi-modal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Stacking autoregressive flows comes to rescue!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Core distinction from discrete autoregressive models: continuous ones can be stacked!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f1, f2… are invertible, f1 . f2 . …. is also invertible!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Live demo showing that now stacked AF can solve mixture task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e4c47b26989bafb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5e4c47b26989bafb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4eb4797cab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4eb4797cab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f_\theta((x_1, \dotsc, x_d)) = (f_\theta(x_1), \dotsc, f_\theta(x_d))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\frac{\partial \mathbf{z}}{\partial \mathbf{x}} &amp;= \mathrm{diag}(f_\theta'(x_1), \dotsc, f_\theta'(x_d))\\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\mathrm{det} \frac{\partial \mathbf{z}}{\partial \mathbf{x}} &amp;= \prod_{i=1}^d f_\theta'(x_i)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5e4c47b26989bafb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5e4c47b26989bafb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\mathbf{z}_{1:d/2} &amp;= \mathbf{x}_{1:d/2}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\mathbf{z}_{d/2:d} &amp;= \mathbf{x}_{d/2:d} \cdot s_\theta(\mathbf{x}_{1:d/2}) + t_\theta(\mathbf{x}_{1:d/2})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 explicit example of stacking weak flows: each flow is like a very weak Bayes net, in which half of the variables are conditionally independent given the other half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NICE/RealNVP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Feistel network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eb4797cab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eb4797cab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\frac{\partial \mathbf{z}}{\partial \mathbf{x}} = \begin{bmatrix}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&amp;0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\frac{\partial \mathbf{z}_{d/2:d}}{\partial \mathbf{x}_{1:d/2}} &amp; \mathrm{diag}(s_\theta(\mathbf{x}_{1:d/2}))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\end{bmatrix}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\mathrm{det} \frac{\partial \mathbf{z}}{\partial \mathbf{x}} = \prod_{k=1}^d s_\theta(\mathbf{x}_{1:d/2})_k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d4f9f044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d4f9f044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4eb4797cab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4eb4797cab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d4f9f0446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d4f9f0446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4f883b39d8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4f883b39d8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7d4f9f0446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7d4f9f0446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7d4f9f0446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7d4f9f0446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4f883b39d8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4f883b39d8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\bx_i = \bz_i \cdot \ba_\theta(\mathrm{parent}(\bx_i)) + \bb_\theta(\mathrm{parent}(\bx_i))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4f883b39d8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4f883b39d8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\bx_i = \bz_i \cdot \ba_\theta(\mathrm{parent}(\bx_i)) + \bb_\theta(\mathrm{parent}(\bx_i))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5e4c47b26989bafb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5e4c47b26989bafb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6709189aa7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6709189aa7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6709189aa7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6709189aa7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looking at data w and without smile, take average embedding of each group, look at the difference, apply latent space change in that direction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d4f9f044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d4f9f044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7d4f9f0446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7d4f9f0446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d4f9f0446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d4f9f0446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5e4c47b26989bafb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5e4c47b26989bafb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\bx \in \{0, 1, 2, \dotsc, 255\}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P_\mathrm{model}(\bx) \coloneqq \int_{[0,1)^D} p_\mathrm{model}(\bx + \bu) \, d\bu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Practically: + noise from U[-0.5, 0.5]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4f883b39d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4f883b39d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\Eb{\by \sim p_\mathrm{data}}{\log p_\mathrm{model}(\by)}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&amp;= \sum_{\bx} P_\mathrm{data}(\bx) \int_{[0,1)^D} \log p_\mathrm{model}(\bx + \bu) \, d\bu 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&amp;\leq \sum_{\bx} P_\mathrm{data}(\bx) \log \int_{[0,1)^D} p_\mathrm{model}(\bx + \bu) \, d\bu 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&amp;= \Eb{\bx \sim P_\mathrm{data}} {\log P_\mathrm{model}(\bx)}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7d4f9f0446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7d4f9f0446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5e4c47b26989bafb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5e4c47b26989bafb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4f883b39d8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4f883b39d8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eb4797cab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eb4797cab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p_\theta(x) = \sum_{i=1}^k \pi_i \mathcal{N}(x; \mu_i, \sigma_i^2)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\arg\min_\theta \mathbb{E}_x [ -\log p_\theta (x) 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eb4797cab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eb4797cab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d4f9f044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d4f9f044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97155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371600" y="240030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SzPts val="144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99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spcBef>
                <a:spcPts val="360"/>
              </a:spcBef>
              <a:spcAft>
                <a:spcPts val="0"/>
              </a:spcAft>
              <a:buSzPts val="9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spcBef>
                <a:spcPts val="360"/>
              </a:spcBef>
              <a:spcAft>
                <a:spcPts val="0"/>
              </a:spcAft>
              <a:buSzPts val="99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spcBef>
                <a:spcPts val="360"/>
              </a:spcBef>
              <a:spcAft>
                <a:spcPts val="0"/>
              </a:spcAft>
              <a:buSzPts val="9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spcBef>
                <a:spcPts val="360"/>
              </a:spcBef>
              <a:spcAft>
                <a:spcPts val="0"/>
              </a:spcAft>
              <a:buSzPts val="9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spcBef>
                <a:spcPts val="360"/>
              </a:spcBef>
              <a:spcAft>
                <a:spcPts val="0"/>
              </a:spcAft>
              <a:buSzPts val="9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spcBef>
                <a:spcPts val="360"/>
              </a:spcBef>
              <a:spcAft>
                <a:spcPts val="0"/>
              </a:spcAft>
              <a:buSzPts val="9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spcBef>
                <a:spcPts val="360"/>
              </a:spcBef>
              <a:spcAft>
                <a:spcPts val="0"/>
              </a:spcAft>
              <a:buSzPts val="9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4696150"/>
            <a:ext cx="9144000" cy="447300"/>
          </a:xfrm>
          <a:prstGeom prst="rect">
            <a:avLst/>
          </a:prstGeom>
          <a:solidFill>
            <a:srgbClr val="333399">
              <a:alpha val="4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UC Berkeley -- Spring 2024 -- Deep Unsupervised Learning -- Pieter Abbeel, Kevin Frans, Philipp Wu, Wilson Yan -- L3 Flow Models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Calibri"/>
              <a:buChar char="■"/>
              <a:defRPr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Calibri"/>
              <a:buChar char="■"/>
              <a:defRPr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1464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99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8575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ctrTitle"/>
          </p:nvPr>
        </p:nvSpPr>
        <p:spPr>
          <a:xfrm>
            <a:off x="685800" y="97155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1371600" y="240030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480"/>
              </a:spcBef>
              <a:spcAft>
                <a:spcPts val="0"/>
              </a:spcAft>
              <a:buSzPts val="144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spcBef>
                <a:spcPts val="360"/>
              </a:spcBef>
              <a:spcAft>
                <a:spcPts val="0"/>
              </a:spcAft>
              <a:buSzPts val="99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 rtl="0" algn="l">
              <a:spcBef>
                <a:spcPts val="360"/>
              </a:spcBef>
              <a:spcAft>
                <a:spcPts val="0"/>
              </a:spcAft>
              <a:buSzPts val="9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 rtl="0" algn="l">
              <a:spcBef>
                <a:spcPts val="360"/>
              </a:spcBef>
              <a:spcAft>
                <a:spcPts val="0"/>
              </a:spcAft>
              <a:buSzPts val="99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 rtl="0" algn="l">
              <a:spcBef>
                <a:spcPts val="360"/>
              </a:spcBef>
              <a:spcAft>
                <a:spcPts val="0"/>
              </a:spcAft>
              <a:buSzPts val="9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rtl="0" algn="l">
              <a:spcBef>
                <a:spcPts val="360"/>
              </a:spcBef>
              <a:spcAft>
                <a:spcPts val="0"/>
              </a:spcAft>
              <a:buSzPts val="9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rtl="0" algn="l">
              <a:spcBef>
                <a:spcPts val="360"/>
              </a:spcBef>
              <a:spcAft>
                <a:spcPts val="0"/>
              </a:spcAft>
              <a:buSzPts val="9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rtl="0" algn="l">
              <a:spcBef>
                <a:spcPts val="360"/>
              </a:spcBef>
              <a:spcAft>
                <a:spcPts val="0"/>
              </a:spcAft>
              <a:buSzPts val="9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rtl="0" algn="l">
              <a:spcBef>
                <a:spcPts val="360"/>
              </a:spcBef>
              <a:spcAft>
                <a:spcPts val="0"/>
              </a:spcAft>
              <a:buSzPts val="9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6"/>
          <p:cNvSpPr/>
          <p:nvPr/>
        </p:nvSpPr>
        <p:spPr>
          <a:xfrm>
            <a:off x="0" y="4696150"/>
            <a:ext cx="9144000" cy="447300"/>
          </a:xfrm>
          <a:prstGeom prst="rect">
            <a:avLst/>
          </a:prstGeom>
          <a:solidFill>
            <a:srgbClr val="333399">
              <a:alpha val="4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UC Berkeley -- Spring 2019 -- Deep Unsupervised Learning -- Pieter Abbeel, Peter Chen, Jonathan Ho, Aravind Srinivas -- L2c+3a Flow Models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Calibri"/>
              <a:buChar char="■"/>
              <a:defRPr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Calibri"/>
              <a:buChar char="■"/>
              <a:defRPr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1464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99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8575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2686"/>
            <a:ext cx="91440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i="0" sz="4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" name="Google Shape;7;p1"/>
          <p:cNvCxnSpPr/>
          <p:nvPr/>
        </p:nvCxnSpPr>
        <p:spPr>
          <a:xfrm>
            <a:off x="0" y="670703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26267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Calibri"/>
              <a:buChar char="■"/>
              <a:defRPr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Calibri"/>
              <a:buChar char="■"/>
              <a:defRPr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1464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99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8575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0" y="2686"/>
            <a:ext cx="91440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i="0" sz="4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" name="Google Shape;20;p4"/>
          <p:cNvCxnSpPr/>
          <p:nvPr/>
        </p:nvCxnSpPr>
        <p:spPr>
          <a:xfrm>
            <a:off x="0" y="670703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26267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Calibri"/>
              <a:buChar char="■"/>
              <a:defRPr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Calibri"/>
              <a:buChar char="■"/>
              <a:defRPr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1464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99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8575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24.png"/><Relationship Id="rId5" Type="http://schemas.openxmlformats.org/officeDocument/2006/relationships/image" Target="../media/image5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8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40.png"/><Relationship Id="rId6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42.png"/><Relationship Id="rId5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52.png"/><Relationship Id="rId5" Type="http://schemas.openxmlformats.org/officeDocument/2006/relationships/image" Target="../media/image45.png"/><Relationship Id="rId6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Relationship Id="rId4" Type="http://schemas.openxmlformats.org/officeDocument/2006/relationships/image" Target="../media/image60.png"/><Relationship Id="rId5" Type="http://schemas.openxmlformats.org/officeDocument/2006/relationships/image" Target="../media/image56.png"/><Relationship Id="rId6" Type="http://schemas.openxmlformats.org/officeDocument/2006/relationships/image" Target="../media/image7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Relationship Id="rId4" Type="http://schemas.openxmlformats.org/officeDocument/2006/relationships/image" Target="../media/image7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Relationship Id="rId4" Type="http://schemas.openxmlformats.org/officeDocument/2006/relationships/image" Target="../media/image7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3.png"/><Relationship Id="rId4" Type="http://schemas.openxmlformats.org/officeDocument/2006/relationships/image" Target="../media/image5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Relationship Id="rId4" Type="http://schemas.openxmlformats.org/officeDocument/2006/relationships/image" Target="../media/image6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Relationship Id="rId4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png"/><Relationship Id="rId4" Type="http://schemas.openxmlformats.org/officeDocument/2006/relationships/image" Target="../media/image58.png"/><Relationship Id="rId5" Type="http://schemas.openxmlformats.org/officeDocument/2006/relationships/image" Target="../media/image6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blog.openai.com/glow/" TargetMode="External"/><Relationship Id="rId4" Type="http://schemas.openxmlformats.org/officeDocument/2006/relationships/image" Target="../media/image8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8.png"/><Relationship Id="rId4" Type="http://schemas.openxmlformats.org/officeDocument/2006/relationships/image" Target="../media/image72.png"/><Relationship Id="rId5" Type="http://schemas.openxmlformats.org/officeDocument/2006/relationships/image" Target="../media/image7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3.png"/><Relationship Id="rId4" Type="http://schemas.openxmlformats.org/officeDocument/2006/relationships/image" Target="../media/image7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2.png"/><Relationship Id="rId4" Type="http://schemas.openxmlformats.org/officeDocument/2006/relationships/image" Target="../media/image77.png"/><Relationship Id="rId5" Type="http://schemas.openxmlformats.org/officeDocument/2006/relationships/image" Target="../media/image8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9.png"/><Relationship Id="rId4" Type="http://schemas.openxmlformats.org/officeDocument/2006/relationships/image" Target="../media/image81.png"/><Relationship Id="rId5" Type="http://schemas.openxmlformats.org/officeDocument/2006/relationships/image" Target="../media/image8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Relationship Id="rId4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ctrTitle"/>
          </p:nvPr>
        </p:nvSpPr>
        <p:spPr>
          <a:xfrm>
            <a:off x="685800" y="971550"/>
            <a:ext cx="77724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CS294-158 Deep Unsupervised Learning</a:t>
            </a:r>
            <a:endParaRPr b="1" sz="3600"/>
          </a:p>
        </p:txBody>
      </p:sp>
      <p:sp>
        <p:nvSpPr>
          <p:cNvPr id="36" name="Google Shape;36;p7"/>
          <p:cNvSpPr txBox="1"/>
          <p:nvPr>
            <p:ph idx="1" type="subTitle"/>
          </p:nvPr>
        </p:nvSpPr>
        <p:spPr>
          <a:xfrm>
            <a:off x="0" y="2095500"/>
            <a:ext cx="9144000" cy="63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/>
              <a:t>Lecture 3 Likelihood Models: Flow Models</a:t>
            </a:r>
            <a:endParaRPr b="1"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175" y="2749625"/>
            <a:ext cx="5878051" cy="135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/>
          <p:nvPr/>
        </p:nvSpPr>
        <p:spPr>
          <a:xfrm>
            <a:off x="1241850" y="4252775"/>
            <a:ext cx="666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Pieter Abbeel, Wilson Yan, Kevin Frans, Philipp Wu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of Variables Formula</a:t>
            </a:r>
            <a:endParaRPr/>
          </a:p>
        </p:txBody>
      </p:sp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51" y="1514725"/>
            <a:ext cx="3658849" cy="162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/>
          <p:nvPr/>
        </p:nvSpPr>
        <p:spPr>
          <a:xfrm>
            <a:off x="569775" y="3598125"/>
            <a:ext cx="84060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Note: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for this simple formula to work, </a:t>
            </a:r>
            <a:br>
              <a:rPr lang="en" sz="2400"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it requires       invertible &amp; differentiable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5450" y="4058699"/>
            <a:ext cx="329549" cy="4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Models: Training</a:t>
            </a:r>
            <a:endParaRPr/>
          </a:p>
        </p:txBody>
      </p:sp>
      <p:sp>
        <p:nvSpPr>
          <p:cNvPr id="144" name="Google Shape;14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225" y="1896490"/>
            <a:ext cx="3636975" cy="9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932" y="2957126"/>
            <a:ext cx="7337944" cy="79006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/>
        </p:nvSpPr>
        <p:spPr>
          <a:xfrm>
            <a:off x="550150" y="3813725"/>
            <a:ext cx="8110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Assuming we have an expression for         ,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this can be optimized with Stochastic Gradient Descent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5925" y="3893677"/>
            <a:ext cx="41237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7575" y="825600"/>
            <a:ext cx="3487620" cy="9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3125" y="1081575"/>
            <a:ext cx="741998" cy="2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Models: Examples</a:t>
            </a:r>
            <a:endParaRPr/>
          </a:p>
        </p:txBody>
      </p:sp>
      <p:sp>
        <p:nvSpPr>
          <p:cNvPr id="156" name="Google Shape;156;p18"/>
          <p:cNvSpPr txBox="1"/>
          <p:nvPr>
            <p:ph idx="12" type="sldNum"/>
          </p:nvPr>
        </p:nvSpPr>
        <p:spPr>
          <a:xfrm>
            <a:off x="85567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575" y="749400"/>
            <a:ext cx="3487620" cy="9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3125" y="929175"/>
            <a:ext cx="741998" cy="2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8"/>
          <p:cNvSpPr txBox="1"/>
          <p:nvPr/>
        </p:nvSpPr>
        <p:spPr>
          <a:xfrm>
            <a:off x="241425" y="1711100"/>
            <a:ext cx="434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choices to make:</a:t>
            </a:r>
            <a:endParaRPr sz="24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295750" y="2239225"/>
            <a:ext cx="434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Invertible function class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8550" y="2248655"/>
            <a:ext cx="1219966" cy="4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8"/>
          <p:cNvSpPr txBox="1"/>
          <p:nvPr/>
        </p:nvSpPr>
        <p:spPr>
          <a:xfrm>
            <a:off x="4416650" y="2239225"/>
            <a:ext cx="434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Embedding space density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9450" y="2299350"/>
            <a:ext cx="1145545" cy="34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/>
          <p:nvPr/>
        </p:nvSpPr>
        <p:spPr>
          <a:xfrm>
            <a:off x="295750" y="2640775"/>
            <a:ext cx="377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I.e., in 1-D this is any monotonically increasing (or decreasing) function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4552375" y="3231938"/>
            <a:ext cx="65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3600" y="3250384"/>
            <a:ext cx="1019525" cy="30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 rotWithShape="1">
          <a:blip r:embed="rId7">
            <a:alphaModFix/>
          </a:blip>
          <a:srcRect b="59761" l="0" r="0" t="0"/>
          <a:stretch/>
        </p:blipFill>
        <p:spPr>
          <a:xfrm>
            <a:off x="5208775" y="4283598"/>
            <a:ext cx="1643203" cy="2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/>
        </p:nvSpPr>
        <p:spPr>
          <a:xfrm>
            <a:off x="7137150" y="3220375"/>
            <a:ext cx="219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“normalizing flow”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7180500" y="3722100"/>
            <a:ext cx="219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mixture of Gaussians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 rotWithShape="1">
          <a:blip r:embed="rId8">
            <a:alphaModFix/>
          </a:blip>
          <a:srcRect b="0" l="35144" r="0" t="0"/>
          <a:stretch/>
        </p:blipFill>
        <p:spPr>
          <a:xfrm>
            <a:off x="5707213" y="1297438"/>
            <a:ext cx="3193863" cy="5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63600" y="3677613"/>
            <a:ext cx="1832640" cy="5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 txBox="1"/>
          <p:nvPr/>
        </p:nvSpPr>
        <p:spPr>
          <a:xfrm>
            <a:off x="7082425" y="4178625"/>
            <a:ext cx="219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make sure         maps to [0,1]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18"/>
          <p:cNvPicPr preferRelativeResize="0"/>
          <p:nvPr/>
        </p:nvPicPr>
        <p:blipFill rotWithShape="1">
          <a:blip r:embed="rId5">
            <a:alphaModFix/>
          </a:blip>
          <a:srcRect b="0" l="42941" r="32938" t="0"/>
          <a:stretch/>
        </p:blipFill>
        <p:spPr>
          <a:xfrm>
            <a:off x="7983937" y="4178625"/>
            <a:ext cx="245380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 txBox="1"/>
          <p:nvPr/>
        </p:nvSpPr>
        <p:spPr>
          <a:xfrm>
            <a:off x="90525" y="3250375"/>
            <a:ext cx="65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E.g.: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435400" y="3239050"/>
            <a:ext cx="4066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 x + b (for positive a)</a:t>
            </a:r>
            <a:b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polynomials with positive coefficients and only odd powers</a:t>
            </a:r>
            <a:b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exp (theta x)</a:t>
            </a:r>
            <a:b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sigmoid (a x + b)</a:t>
            </a:r>
            <a:b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cumulative density functions, e.g. CDF of mixture of Gaussians or weighted sum of logistics</a:t>
            </a:r>
            <a:b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composition of flows = flow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4416650" y="2675063"/>
            <a:ext cx="434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Ideally an easy distribution to sample from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Flow to Gaussian z</a:t>
            </a:r>
            <a:endParaRPr/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310" y="2614726"/>
            <a:ext cx="6162024" cy="167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311" y="756029"/>
            <a:ext cx="6162026" cy="167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/>
          <p:nvPr/>
        </p:nvSpPr>
        <p:spPr>
          <a:xfrm>
            <a:off x="621750" y="1404532"/>
            <a:ext cx="1307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Before training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737850" y="3265825"/>
            <a:ext cx="11910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After training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2360950" y="4294625"/>
            <a:ext cx="1770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True distribution of 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4786550" y="4294625"/>
            <a:ext cx="1770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Flow x → z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6404750" y="4294625"/>
            <a:ext cx="20772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Empirical distribution of z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Flow to Uniform z</a:t>
            </a:r>
            <a:endParaRPr/>
          </a:p>
        </p:txBody>
      </p:sp>
      <p:sp>
        <p:nvSpPr>
          <p:cNvPr id="195" name="Google Shape;195;p20"/>
          <p:cNvSpPr txBox="1"/>
          <p:nvPr/>
        </p:nvSpPr>
        <p:spPr>
          <a:xfrm>
            <a:off x="621750" y="1404532"/>
            <a:ext cx="1307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Before training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737850" y="3265825"/>
            <a:ext cx="11910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After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 training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0"/>
          <p:cNvSpPr txBox="1"/>
          <p:nvPr/>
        </p:nvSpPr>
        <p:spPr>
          <a:xfrm>
            <a:off x="2360950" y="4294625"/>
            <a:ext cx="1770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True distribution of 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4786550" y="4294625"/>
            <a:ext cx="1770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Flow x → z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6404750" y="4294625"/>
            <a:ext cx="20772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Empirical distribution of z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825" y="956500"/>
            <a:ext cx="6307850" cy="31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Flow to Beta(5,5) z</a:t>
            </a:r>
            <a:endParaRPr/>
          </a:p>
        </p:txBody>
      </p:sp>
      <p:sp>
        <p:nvSpPr>
          <p:cNvPr id="207" name="Google Shape;207;p21"/>
          <p:cNvSpPr txBox="1"/>
          <p:nvPr/>
        </p:nvSpPr>
        <p:spPr>
          <a:xfrm>
            <a:off x="621750" y="1404532"/>
            <a:ext cx="1307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Before training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737850" y="3265825"/>
            <a:ext cx="11910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After training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2360950" y="4294625"/>
            <a:ext cx="1770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True distribution of 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4786550" y="4294625"/>
            <a:ext cx="1770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Flow x → z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6404750" y="4294625"/>
            <a:ext cx="20772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Empirical distribution of z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250" y="789125"/>
            <a:ext cx="678180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 txBox="1"/>
          <p:nvPr>
            <p:ph type="title"/>
          </p:nvPr>
        </p:nvSpPr>
        <p:spPr>
          <a:xfrm>
            <a:off x="0" y="0"/>
            <a:ext cx="9144000" cy="636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1-D </a:t>
            </a:r>
            <a:r>
              <a:rPr lang="en"/>
              <a:t>Flow Models Summary</a:t>
            </a:r>
            <a:endParaRPr/>
          </a:p>
        </p:txBody>
      </p:sp>
      <p:sp>
        <p:nvSpPr>
          <p:cNvPr id="219" name="Google Shape;219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0" name="Google Shape;2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100" y="751275"/>
            <a:ext cx="5613151" cy="19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 txBox="1"/>
          <p:nvPr/>
        </p:nvSpPr>
        <p:spPr>
          <a:xfrm>
            <a:off x="401900" y="2851750"/>
            <a:ext cx="72957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Training: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Inference: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evaluate training objective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Sampling: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first sample z from                  then compute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825" y="2877226"/>
            <a:ext cx="5093418" cy="5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5625" y="4004438"/>
            <a:ext cx="1145545" cy="3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1975" y="3978363"/>
            <a:ext cx="1424808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Aside: special case of               a CDF and p(z) U[0,1]</a:t>
            </a:r>
            <a:endParaRPr sz="3400"/>
          </a:p>
        </p:txBody>
      </p:sp>
      <p:sp>
        <p:nvSpPr>
          <p:cNvPr id="230" name="Google Shape;230;p23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E.g. Gaussian CDF, mixture CDF, logit CDF, multiple CDFs</a:t>
            </a:r>
            <a:endParaRPr/>
          </a:p>
        </p:txBody>
      </p:sp>
      <p:sp>
        <p:nvSpPr>
          <p:cNvPr id="231" name="Google Shape;23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" name="Google Shape;2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013" y="159155"/>
            <a:ext cx="1219966" cy="4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Refresher: Cumulative Density Function (CDF)</a:t>
            </a:r>
            <a:endParaRPr sz="3600"/>
          </a:p>
        </p:txBody>
      </p:sp>
      <p:grpSp>
        <p:nvGrpSpPr>
          <p:cNvPr id="238" name="Google Shape;238;p24"/>
          <p:cNvGrpSpPr/>
          <p:nvPr/>
        </p:nvGrpSpPr>
        <p:grpSpPr>
          <a:xfrm>
            <a:off x="735647" y="886160"/>
            <a:ext cx="3583976" cy="3254543"/>
            <a:chOff x="510875" y="1091875"/>
            <a:chExt cx="3583976" cy="3254543"/>
          </a:xfrm>
        </p:grpSpPr>
        <p:pic>
          <p:nvPicPr>
            <p:cNvPr id="239" name="Google Shape;239;p24"/>
            <p:cNvPicPr preferRelativeResize="0"/>
            <p:nvPr/>
          </p:nvPicPr>
          <p:blipFill rotWithShape="1">
            <a:blip r:embed="rId3">
              <a:alphaModFix/>
            </a:blip>
            <a:srcRect b="661" l="0" r="0" t="661"/>
            <a:stretch/>
          </p:blipFill>
          <p:spPr>
            <a:xfrm>
              <a:off x="510875" y="1091875"/>
              <a:ext cx="3583976" cy="2686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66700" y="4126643"/>
              <a:ext cx="487100" cy="219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1" name="Google Shape;241;p24"/>
          <p:cNvGrpSpPr/>
          <p:nvPr/>
        </p:nvGrpSpPr>
        <p:grpSpPr>
          <a:xfrm>
            <a:off x="4824379" y="857390"/>
            <a:ext cx="3583974" cy="3428710"/>
            <a:chOff x="4824379" y="857390"/>
            <a:chExt cx="3583974" cy="3428710"/>
          </a:xfrm>
        </p:grpSpPr>
        <p:pic>
          <p:nvPicPr>
            <p:cNvPr id="242" name="Google Shape;242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24379" y="857390"/>
              <a:ext cx="3583974" cy="2756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3201" y="3775400"/>
              <a:ext cx="1922616" cy="510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" name="Google Shape;24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 via inverse CDF</a:t>
            </a:r>
            <a:endParaRPr/>
          </a:p>
        </p:txBody>
      </p:sp>
      <p:sp>
        <p:nvSpPr>
          <p:cNvPr id="250" name="Google Shape;250;p25"/>
          <p:cNvSpPr txBox="1"/>
          <p:nvPr/>
        </p:nvSpPr>
        <p:spPr>
          <a:xfrm>
            <a:off x="433125" y="880300"/>
            <a:ext cx="34695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Sampling from the model: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CDF is an invertible, differentiable map from data to [0, 1]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1" name="Google Shape;251;p25"/>
          <p:cNvGrpSpPr/>
          <p:nvPr/>
        </p:nvGrpSpPr>
        <p:grpSpPr>
          <a:xfrm>
            <a:off x="4824379" y="857390"/>
            <a:ext cx="3583974" cy="3428710"/>
            <a:chOff x="4824379" y="857390"/>
            <a:chExt cx="3583974" cy="3428710"/>
          </a:xfrm>
        </p:grpSpPr>
        <p:pic>
          <p:nvPicPr>
            <p:cNvPr id="252" name="Google Shape;252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24379" y="857390"/>
              <a:ext cx="3583974" cy="2756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3201" y="3775400"/>
              <a:ext cx="1922616" cy="510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4" name="Google Shape;25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4600" y="1687609"/>
            <a:ext cx="2541149" cy="84994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-88600" y="631650"/>
            <a:ext cx="9232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29464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040"/>
              <a:buChar char="■"/>
            </a:pPr>
            <a:r>
              <a:rPr lang="en" sz="2000"/>
              <a:t>What do we want from a generative model?</a:t>
            </a:r>
            <a:endParaRPr sz="2000"/>
          </a:p>
          <a:p>
            <a:pPr indent="-273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</a:pPr>
            <a:r>
              <a:rPr lang="en" sz="1600"/>
              <a:t>Good fit to the training data (really, the underlying distribution!)	</a:t>
            </a:r>
            <a:endParaRPr sz="1600"/>
          </a:p>
          <a:p>
            <a:pPr indent="-273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</a:pPr>
            <a:r>
              <a:rPr lang="en" sz="1600"/>
              <a:t>For new </a:t>
            </a:r>
            <a:r>
              <a:rPr i="1" lang="en" sz="16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600"/>
              <a:t>, ability to evaluate</a:t>
            </a:r>
            <a:endParaRPr sz="1600"/>
          </a:p>
          <a:p>
            <a:pPr indent="-273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</a:pPr>
            <a:r>
              <a:rPr lang="en" sz="1600"/>
              <a:t>Ability to sample from</a:t>
            </a:r>
            <a:endParaRPr sz="1600"/>
          </a:p>
          <a:p>
            <a:pPr indent="-273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</a:pPr>
            <a:r>
              <a:rPr lang="en" sz="1600"/>
              <a:t>A latent representation / embedding space that’s meaningful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464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040"/>
              <a:buChar char="■"/>
            </a:pPr>
            <a:r>
              <a:rPr lang="en" sz="2000"/>
              <a:t>Recall L2 Autoregressive Models?</a:t>
            </a:r>
            <a:endParaRPr sz="2000"/>
          </a:p>
          <a:p>
            <a:pPr indent="-273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</a:pPr>
            <a:r>
              <a:rPr lang="en" sz="1600"/>
              <a:t>Check many boxes except </a:t>
            </a:r>
            <a:endParaRPr sz="1600"/>
          </a:p>
          <a:p>
            <a:pPr indent="-2730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</a:pPr>
            <a:r>
              <a:rPr lang="en" sz="1400"/>
              <a:t>Sampling is serial (hence slow)</a:t>
            </a:r>
            <a:endParaRPr sz="1400"/>
          </a:p>
          <a:p>
            <a:pPr indent="-2730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</a:pPr>
            <a:r>
              <a:rPr lang="en" sz="1400"/>
              <a:t>Lacks</a:t>
            </a:r>
            <a:r>
              <a:rPr lang="en" sz="1400"/>
              <a:t> latent representation / embedding space</a:t>
            </a:r>
            <a:endParaRPr sz="1400"/>
          </a:p>
          <a:p>
            <a:pPr indent="-260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"/>
              <a:buChar char="■"/>
            </a:pPr>
            <a:r>
              <a:rPr lang="en" sz="1400"/>
              <a:t>Limited to discrete data (at least in terms of where experimental success has been)</a:t>
            </a:r>
            <a:endParaRPr sz="1400"/>
          </a:p>
          <a:p>
            <a:pPr indent="0" lvl="0" marL="13716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6035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500"/>
              <a:buChar char="■"/>
            </a:pPr>
            <a:r>
              <a:rPr lang="en" sz="2000"/>
              <a:t>Flow Models will check all boxes (but performance not as good as other models…) 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" name="Google Shape;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1511" y="1417948"/>
            <a:ext cx="596700" cy="3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873" y="1682873"/>
            <a:ext cx="596700" cy="3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If we use a flow defined as a parameterized CDF, we recover the original objective for fitting the corresponding parameterized PDF.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61" name="Google Shape;261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26"/>
          <p:cNvSpPr txBox="1"/>
          <p:nvPr>
            <p:ph type="title"/>
          </p:nvPr>
        </p:nvSpPr>
        <p:spPr>
          <a:xfrm>
            <a:off x="0" y="942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CDF Flows</a:t>
            </a:r>
            <a:r>
              <a:rPr lang="en" sz="3000"/>
              <a:t>: special case of                  a CDF and p(z) U[0,1]</a:t>
            </a:r>
            <a:endParaRPr sz="3000"/>
          </a:p>
        </p:txBody>
      </p:sp>
      <p:pic>
        <p:nvPicPr>
          <p:cNvPr id="263" name="Google Shape;2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688" y="147880"/>
            <a:ext cx="1219966" cy="4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3700" y="1787975"/>
            <a:ext cx="6517400" cy="7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If we use a flow defined as a parameterized CDF, we recover the original objective for fitting the corresponding parameterized PDF.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70" name="Google Shape;270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27"/>
          <p:cNvSpPr txBox="1"/>
          <p:nvPr>
            <p:ph type="title"/>
          </p:nvPr>
        </p:nvSpPr>
        <p:spPr>
          <a:xfrm>
            <a:off x="0" y="942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CDF Flows: special case of                  a CDF and p(z) U[0,1]</a:t>
            </a:r>
            <a:endParaRPr sz="3000"/>
          </a:p>
        </p:txBody>
      </p:sp>
      <p:pic>
        <p:nvPicPr>
          <p:cNvPr id="272" name="Google Shape;2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688" y="147880"/>
            <a:ext cx="1219966" cy="4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3700" y="1787975"/>
            <a:ext cx="6517400" cy="7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7"/>
          <p:cNvSpPr txBox="1"/>
          <p:nvPr/>
        </p:nvSpPr>
        <p:spPr>
          <a:xfrm>
            <a:off x="3696825" y="2595325"/>
            <a:ext cx="241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term constant per p(z) uniform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6180525" y="2634550"/>
            <a:ext cx="24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cdf’(x) = pdf(x)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general are flows?</a:t>
            </a:r>
            <a:endParaRPr/>
          </a:p>
        </p:txBody>
      </p:sp>
      <p:sp>
        <p:nvSpPr>
          <p:cNvPr id="281" name="Google Shape;281;p28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spcBef>
                <a:spcPts val="480"/>
              </a:spcBef>
              <a:spcAft>
                <a:spcPts val="0"/>
              </a:spcAft>
              <a:buSzPts val="1440"/>
              <a:buChar char="-"/>
            </a:pPr>
            <a:r>
              <a:rPr lang="en"/>
              <a:t>Can every (smooth) distribution be represented by a (normalizing) flow?  [considering 1-D for now]</a:t>
            </a:r>
            <a:endParaRPr/>
          </a:p>
        </p:txBody>
      </p:sp>
      <p:sp>
        <p:nvSpPr>
          <p:cNvPr id="282" name="Google Shape;28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general are flows?</a:t>
            </a:r>
            <a:endParaRPr/>
          </a:p>
        </p:txBody>
      </p:sp>
      <p:sp>
        <p:nvSpPr>
          <p:cNvPr id="288" name="Google Shape;288;p29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spcBef>
                <a:spcPts val="480"/>
              </a:spcBef>
              <a:spcAft>
                <a:spcPts val="0"/>
              </a:spcAft>
              <a:buSzPts val="1440"/>
              <a:buChar char="-"/>
            </a:pPr>
            <a:r>
              <a:rPr lang="en"/>
              <a:t>CDF turns any density into uniform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-"/>
            </a:pPr>
            <a:r>
              <a:rPr lang="en"/>
              <a:t>Inverse flow is flow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0" name="Google Shape;2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100" y="1935000"/>
            <a:ext cx="412800" cy="4270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29"/>
          <p:cNvCxnSpPr/>
          <p:nvPr/>
        </p:nvCxnSpPr>
        <p:spPr>
          <a:xfrm>
            <a:off x="1625225" y="2144463"/>
            <a:ext cx="67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92" name="Google Shape;292;p29"/>
          <p:cNvSpPr/>
          <p:nvPr/>
        </p:nvSpPr>
        <p:spPr>
          <a:xfrm>
            <a:off x="1836800" y="1858125"/>
            <a:ext cx="188400" cy="57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650" y="1947675"/>
            <a:ext cx="470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4950" y="2879798"/>
            <a:ext cx="35940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650" y="2896500"/>
            <a:ext cx="470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9"/>
          <p:cNvSpPr/>
          <p:nvPr/>
        </p:nvSpPr>
        <p:spPr>
          <a:xfrm>
            <a:off x="1836800" y="2806950"/>
            <a:ext cx="188400" cy="57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7" name="Google Shape;297;p29"/>
          <p:cNvCxnSpPr/>
          <p:nvPr/>
        </p:nvCxnSpPr>
        <p:spPr>
          <a:xfrm>
            <a:off x="1592450" y="3093288"/>
            <a:ext cx="67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298" name="Google Shape;2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225" y="2338300"/>
            <a:ext cx="412800" cy="4270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29"/>
          <p:cNvCxnSpPr/>
          <p:nvPr/>
        </p:nvCxnSpPr>
        <p:spPr>
          <a:xfrm>
            <a:off x="5433350" y="2547763"/>
            <a:ext cx="67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00" name="Google Shape;300;p29"/>
          <p:cNvSpPr/>
          <p:nvPr/>
        </p:nvSpPr>
        <p:spPr>
          <a:xfrm>
            <a:off x="5644925" y="2261425"/>
            <a:ext cx="188400" cy="57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9775" y="2350975"/>
            <a:ext cx="470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3975" y="2350973"/>
            <a:ext cx="359402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9"/>
          <p:cNvSpPr/>
          <p:nvPr/>
        </p:nvSpPr>
        <p:spPr>
          <a:xfrm>
            <a:off x="6953325" y="2230900"/>
            <a:ext cx="188400" cy="57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4" name="Google Shape;304;p29"/>
          <p:cNvCxnSpPr/>
          <p:nvPr/>
        </p:nvCxnSpPr>
        <p:spPr>
          <a:xfrm>
            <a:off x="6813075" y="2547763"/>
            <a:ext cx="67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05" name="Google Shape;305;p29"/>
          <p:cNvSpPr txBox="1"/>
          <p:nvPr/>
        </p:nvSpPr>
        <p:spPr>
          <a:xfrm>
            <a:off x="389375" y="3845325"/>
            <a:ext cx="84810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alibri"/>
                <a:ea typeface="Calibri"/>
                <a:cs typeface="Calibri"/>
                <a:sym typeface="Calibri"/>
              </a:rPr>
              <a:t>→ can turn any (smooth) p(x) into any (smooth) p(z)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of Flow Models in 1D</a:t>
            </a:r>
            <a:endParaRPr/>
          </a:p>
        </p:txBody>
      </p:sp>
      <p:sp>
        <p:nvSpPr>
          <p:cNvPr id="311" name="Google Shape;311;p30"/>
          <p:cNvSpPr txBox="1"/>
          <p:nvPr>
            <p:ph idx="1" type="body"/>
          </p:nvPr>
        </p:nvSpPr>
        <p:spPr>
          <a:xfrm>
            <a:off x="157871" y="7131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1600"/>
              <a:t>F</a:t>
            </a:r>
            <a:r>
              <a:rPr b="1" lang="en" sz="1600"/>
              <a:t>low</a:t>
            </a:r>
            <a:r>
              <a:rPr lang="en" sz="1600"/>
              <a:t>: a differentiable, invertible mapping from </a:t>
            </a:r>
            <a:r>
              <a:rPr lang="en" sz="1600"/>
              <a:t>x (data) to </a:t>
            </a:r>
            <a:r>
              <a:rPr lang="en" sz="1600"/>
              <a:t>z (noise)</a:t>
            </a:r>
            <a:endParaRPr sz="1600"/>
          </a:p>
          <a:p>
            <a:pPr indent="-330200" lvl="0" marL="457200" rtl="0" algn="l">
              <a:spcBef>
                <a:spcPts val="48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Train so that it turns the data distribution into a </a:t>
            </a:r>
            <a:r>
              <a:rPr b="1" lang="en" sz="1600"/>
              <a:t>base distribution</a:t>
            </a:r>
            <a:r>
              <a:rPr lang="en" sz="1600"/>
              <a:t> </a:t>
            </a:r>
            <a:r>
              <a:rPr b="1" lang="en" sz="1600"/>
              <a:t>p(z)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Common choices: uniform, standard normal</a:t>
            </a:r>
            <a:endParaRPr sz="16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48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This way, mapping </a:t>
            </a:r>
            <a:r>
              <a:rPr b="1" lang="en" sz="1600"/>
              <a:t>z ~ p(z) </a:t>
            </a:r>
            <a:r>
              <a:rPr lang="en" sz="1600"/>
              <a:t>through the flow’s </a:t>
            </a:r>
            <a:r>
              <a:rPr b="1" lang="en" sz="1600"/>
              <a:t>inverse</a:t>
            </a:r>
            <a:r>
              <a:rPr lang="en" sz="1600"/>
              <a:t> will yield good samples</a:t>
            </a:r>
            <a:endParaRPr sz="16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12" name="Google Shape;312;p30"/>
          <p:cNvPicPr preferRelativeResize="0"/>
          <p:nvPr/>
        </p:nvPicPr>
        <p:blipFill rotWithShape="1">
          <a:blip r:embed="rId3">
            <a:alphaModFix/>
          </a:blip>
          <a:srcRect b="661" l="0" r="0" t="661"/>
          <a:stretch/>
        </p:blipFill>
        <p:spPr>
          <a:xfrm>
            <a:off x="863450" y="2610625"/>
            <a:ext cx="235090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9327" y="2607986"/>
            <a:ext cx="2350899" cy="176740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0"/>
          <p:cNvSpPr txBox="1"/>
          <p:nvPr/>
        </p:nvSpPr>
        <p:spPr>
          <a:xfrm>
            <a:off x="1627900" y="4375400"/>
            <a:ext cx="822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x (data)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0"/>
          <p:cNvSpPr txBox="1"/>
          <p:nvPr/>
        </p:nvSpPr>
        <p:spPr>
          <a:xfrm>
            <a:off x="6669425" y="4375400"/>
            <a:ext cx="8955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z (noise)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6" name="Google Shape;316;p30"/>
          <p:cNvCxnSpPr/>
          <p:nvPr/>
        </p:nvCxnSpPr>
        <p:spPr>
          <a:xfrm>
            <a:off x="3470925" y="3264075"/>
            <a:ext cx="2268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7" name="Google Shape;317;p30"/>
          <p:cNvCxnSpPr/>
          <p:nvPr/>
        </p:nvCxnSpPr>
        <p:spPr>
          <a:xfrm rot="10800000">
            <a:off x="3338888" y="3710775"/>
            <a:ext cx="2325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8" name="Google Shape;318;p30"/>
          <p:cNvSpPr txBox="1"/>
          <p:nvPr/>
        </p:nvSpPr>
        <p:spPr>
          <a:xfrm>
            <a:off x="3848433" y="2836800"/>
            <a:ext cx="15027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 (inference)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0"/>
          <p:cNvSpPr txBox="1"/>
          <p:nvPr/>
        </p:nvSpPr>
        <p:spPr>
          <a:xfrm>
            <a:off x="3824190" y="3708200"/>
            <a:ext cx="16746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aseline="30000" lang="en" sz="1800">
                <a:latin typeface="Calibri"/>
                <a:ea typeface="Calibri"/>
                <a:cs typeface="Calibri"/>
                <a:sym typeface="Calibri"/>
              </a:rPr>
              <a:t>-1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(sampling)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0"/>
          <p:cNvSpPr txBox="1"/>
          <p:nvPr>
            <p:ph idx="12" type="sldNum"/>
          </p:nvPr>
        </p:nvSpPr>
        <p:spPr>
          <a:xfrm>
            <a:off x="8556784" y="49784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1" name="Google Shape;32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749" y="1664050"/>
            <a:ext cx="5319169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327" name="Google Shape;327;p31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Foundations of Flows (1-D)</a:t>
            </a:r>
            <a:endParaRPr/>
          </a:p>
          <a:p>
            <a:pPr indent="-3200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b="1" i="1" lang="en"/>
              <a:t>2-D Flows</a:t>
            </a:r>
            <a:endParaRPr b="1" i="1"/>
          </a:p>
          <a:p>
            <a:pPr indent="-3200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N-D Flows</a:t>
            </a:r>
            <a:endParaRPr/>
          </a:p>
          <a:p>
            <a:pPr indent="-3200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Dequantization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2-D Autoregressive Flow</a:t>
            </a:r>
            <a:endParaRPr/>
          </a:p>
        </p:txBody>
      </p:sp>
      <p:sp>
        <p:nvSpPr>
          <p:cNvPr id="334" name="Google Shape;334;p32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075" y="1087238"/>
            <a:ext cx="2775650" cy="8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2"/>
          <p:cNvSpPr txBox="1"/>
          <p:nvPr/>
        </p:nvSpPr>
        <p:spPr>
          <a:xfrm>
            <a:off x="301775" y="2338825"/>
            <a:ext cx="8255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that the dependence on x1 in f_theta2 can be arbitrarily complex (including any neural net), no invertibility requirements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 is also given when inverting from z2 to x2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838" y="1068313"/>
            <a:ext cx="3438525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</a:t>
            </a:r>
            <a:r>
              <a:rPr lang="en"/>
              <a:t>2-D Autoregressive Flow</a:t>
            </a:r>
            <a:endParaRPr/>
          </a:p>
        </p:txBody>
      </p:sp>
      <p:sp>
        <p:nvSpPr>
          <p:cNvPr id="344" name="Google Shape;344;p33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6" name="Google Shape;3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150" y="756525"/>
            <a:ext cx="2775650" cy="8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6700" y="1752850"/>
            <a:ext cx="4290598" cy="27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Objective</a:t>
            </a:r>
            <a:endParaRPr/>
          </a:p>
        </p:txBody>
      </p:sp>
      <p:sp>
        <p:nvSpPr>
          <p:cNvPr id="353" name="Google Shape;353;p34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5" name="Google Shape;3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99" y="2125599"/>
            <a:ext cx="6409349" cy="22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7525" y="899875"/>
            <a:ext cx="2775650" cy="8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2-D Autoregressive Flow: Two Moons</a:t>
            </a:r>
            <a:endParaRPr/>
          </a:p>
        </p:txBody>
      </p:sp>
      <p:sp>
        <p:nvSpPr>
          <p:cNvPr id="362" name="Google Shape;362;p35"/>
          <p:cNvSpPr txBox="1"/>
          <p:nvPr>
            <p:ph idx="1" type="body"/>
          </p:nvPr>
        </p:nvSpPr>
        <p:spPr>
          <a:xfrm>
            <a:off x="157874" y="789400"/>
            <a:ext cx="59328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500"/>
              <a:t>Architecture:</a:t>
            </a:r>
            <a:endParaRPr sz="1500"/>
          </a:p>
          <a:p>
            <a:pPr indent="-262890" lvl="0" marL="457200" rtl="0" algn="l">
              <a:spcBef>
                <a:spcPts val="480"/>
              </a:spcBef>
              <a:spcAft>
                <a:spcPts val="0"/>
              </a:spcAft>
              <a:buSzPts val="540"/>
              <a:buChar char="■"/>
            </a:pPr>
            <a:r>
              <a:rPr lang="en" sz="1500"/>
              <a:t>Base distribution: Uniform[0,1]^2</a:t>
            </a:r>
            <a:endParaRPr sz="1500"/>
          </a:p>
          <a:p>
            <a:pPr indent="-262890" lvl="0" marL="457200" rtl="0" algn="l">
              <a:spcBef>
                <a:spcPts val="0"/>
              </a:spcBef>
              <a:spcAft>
                <a:spcPts val="0"/>
              </a:spcAft>
              <a:buSzPts val="540"/>
              <a:buChar char="■"/>
            </a:pPr>
            <a:r>
              <a:rPr lang="en" sz="1500"/>
              <a:t>x1: mixture of 5 Gaussians</a:t>
            </a:r>
            <a:endParaRPr sz="15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■"/>
            </a:pPr>
            <a:r>
              <a:rPr lang="en" sz="1500"/>
              <a:t>i.e. z1 = cdf of Mo5G</a:t>
            </a:r>
            <a:endParaRPr sz="1500"/>
          </a:p>
          <a:p>
            <a:pPr indent="-262890" lvl="0" marL="457200" rtl="0" algn="l">
              <a:spcBef>
                <a:spcPts val="0"/>
              </a:spcBef>
              <a:spcAft>
                <a:spcPts val="0"/>
              </a:spcAft>
              <a:buSzPts val="540"/>
              <a:buChar char="■"/>
            </a:pPr>
            <a:r>
              <a:rPr lang="en" sz="1500"/>
              <a:t>x2: mixture of 5 Gaussians, conditioned on x1</a:t>
            </a:r>
            <a:endParaRPr sz="15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■"/>
            </a:pPr>
            <a:r>
              <a:rPr lang="en" sz="1500"/>
              <a:t>I.e. z2 = cdf of Mo5G with mixture weights w, means mu, variances sigma conditioned on x1.  I.e. arbitrary NN can be trained to map from x1 to w, mu, sigma</a:t>
            </a:r>
            <a:endParaRPr sz="1500"/>
          </a:p>
        </p:txBody>
      </p:sp>
      <p:sp>
        <p:nvSpPr>
          <p:cNvPr id="363" name="Google Shape;363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4" name="Google Shape;3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75" y="3043875"/>
            <a:ext cx="2919075" cy="14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2462" y="3043872"/>
            <a:ext cx="2919075" cy="1443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0525" y="3006021"/>
            <a:ext cx="2919075" cy="1443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3500" y="724762"/>
            <a:ext cx="2666175" cy="18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Models</a:t>
            </a:r>
            <a:endParaRPr/>
          </a:p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-88600" y="784050"/>
            <a:ext cx="89862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464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040"/>
              <a:buChar char="■"/>
            </a:pPr>
            <a:r>
              <a:rPr lang="en" sz="2000"/>
              <a:t>Goal: F</a:t>
            </a:r>
            <a:r>
              <a:rPr lang="en" sz="2000"/>
              <a:t>it a density model                with continuous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29464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040"/>
              <a:buChar char="■"/>
            </a:pPr>
            <a:r>
              <a:rPr lang="en" sz="2000"/>
              <a:t>What do we want from this model?</a:t>
            </a:r>
            <a:endParaRPr sz="2000"/>
          </a:p>
          <a:p>
            <a:pPr indent="-273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</a:pPr>
            <a:r>
              <a:rPr lang="en" sz="1600"/>
              <a:t>Good fit to the training data (really, the underlying distribution!)	</a:t>
            </a:r>
            <a:endParaRPr sz="1600"/>
          </a:p>
          <a:p>
            <a:pPr indent="-273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</a:pPr>
            <a:r>
              <a:rPr lang="en" sz="1600"/>
              <a:t>For new </a:t>
            </a:r>
            <a:r>
              <a:rPr i="1" lang="en" sz="16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600"/>
              <a:t>, ability to evaluate</a:t>
            </a:r>
            <a:endParaRPr sz="1600"/>
          </a:p>
          <a:p>
            <a:pPr indent="-273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</a:pPr>
            <a:r>
              <a:rPr lang="en" sz="1600"/>
              <a:t>Ability to sample from</a:t>
            </a:r>
            <a:endParaRPr sz="1600"/>
          </a:p>
          <a:p>
            <a:pPr indent="-273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</a:pPr>
            <a:r>
              <a:rPr lang="en" sz="1600"/>
              <a:t>A latent representation / embedding space that’s meaningful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699" y="820599"/>
            <a:ext cx="754900" cy="4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950" y="735945"/>
            <a:ext cx="1284000" cy="5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611" y="1984648"/>
            <a:ext cx="596700" cy="3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398" y="2244098"/>
            <a:ext cx="596700" cy="3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6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2-D Autoregressive Flow: Face</a:t>
            </a:r>
            <a:endParaRPr/>
          </a:p>
        </p:txBody>
      </p:sp>
      <p:sp>
        <p:nvSpPr>
          <p:cNvPr id="373" name="Google Shape;373;p36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900"/>
              <a:t>Architecture:</a:t>
            </a:r>
            <a:endParaRPr sz="1900"/>
          </a:p>
          <a:p>
            <a:pPr indent="-288290" lvl="0" marL="457200" rtl="0" algn="l">
              <a:spcBef>
                <a:spcPts val="480"/>
              </a:spcBef>
              <a:spcAft>
                <a:spcPts val="0"/>
              </a:spcAft>
              <a:buSzPts val="940"/>
              <a:buChar char="■"/>
            </a:pPr>
            <a:r>
              <a:rPr lang="en" sz="1900"/>
              <a:t>Base distribution: Uniform[0,1]^2</a:t>
            </a:r>
            <a:endParaRPr sz="1900"/>
          </a:p>
          <a:p>
            <a:pPr indent="-288290" lvl="0" marL="457200" rtl="0" algn="l">
              <a:spcBef>
                <a:spcPts val="0"/>
              </a:spcBef>
              <a:spcAft>
                <a:spcPts val="0"/>
              </a:spcAft>
              <a:buSzPts val="940"/>
              <a:buChar char="■"/>
            </a:pPr>
            <a:r>
              <a:rPr lang="en" sz="1900"/>
              <a:t>x1: mixture of 5 Gaussians</a:t>
            </a:r>
            <a:endParaRPr sz="1900"/>
          </a:p>
          <a:p>
            <a:pPr indent="-288290" lvl="0" marL="457200" rtl="0" algn="l">
              <a:spcBef>
                <a:spcPts val="0"/>
              </a:spcBef>
              <a:spcAft>
                <a:spcPts val="0"/>
              </a:spcAft>
              <a:buSzPts val="940"/>
              <a:buChar char="■"/>
            </a:pPr>
            <a:r>
              <a:rPr lang="en" sz="1900"/>
              <a:t>x2: mixture of 5 Gaussians, conditioned on x1</a:t>
            </a:r>
            <a:endParaRPr sz="1900"/>
          </a:p>
        </p:txBody>
      </p:sp>
      <p:sp>
        <p:nvSpPr>
          <p:cNvPr id="374" name="Google Shape;37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5" name="Google Shape;3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1534" y="853075"/>
            <a:ext cx="2595991" cy="18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75" y="3021400"/>
            <a:ext cx="2919075" cy="14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2450" y="3021400"/>
            <a:ext cx="2919075" cy="1443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8425" y="3021400"/>
            <a:ext cx="2919099" cy="14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384" name="Google Shape;384;p37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Foundations of Flows (1-D)</a:t>
            </a:r>
            <a:endParaRPr/>
          </a:p>
          <a:p>
            <a:pPr indent="-3200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2-D Flows</a:t>
            </a:r>
            <a:endParaRPr/>
          </a:p>
          <a:p>
            <a:pPr indent="-3200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b="1" i="1" lang="en"/>
              <a:t>N-D Flows</a:t>
            </a:r>
            <a:endParaRPr b="1" i="1"/>
          </a:p>
          <a:p>
            <a:pPr indent="-3200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Dequantization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High-dimensional data</a:t>
            </a:r>
            <a:endParaRPr/>
          </a:p>
        </p:txBody>
      </p:sp>
      <p:pic>
        <p:nvPicPr>
          <p:cNvPr id="391" name="Google Shape;3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5527" y="1922186"/>
            <a:ext cx="2350899" cy="1767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38"/>
          <p:cNvCxnSpPr/>
          <p:nvPr/>
        </p:nvCxnSpPr>
        <p:spPr>
          <a:xfrm>
            <a:off x="3547125" y="2578275"/>
            <a:ext cx="2268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p38"/>
          <p:cNvCxnSpPr/>
          <p:nvPr/>
        </p:nvCxnSpPr>
        <p:spPr>
          <a:xfrm rot="10800000">
            <a:off x="3415088" y="3024975"/>
            <a:ext cx="2325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" name="Google Shape;394;p38"/>
          <p:cNvSpPr txBox="1"/>
          <p:nvPr/>
        </p:nvSpPr>
        <p:spPr>
          <a:xfrm>
            <a:off x="3924633" y="2151000"/>
            <a:ext cx="15027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 (inference)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8"/>
          <p:cNvSpPr txBox="1"/>
          <p:nvPr/>
        </p:nvSpPr>
        <p:spPr>
          <a:xfrm>
            <a:off x="3900390" y="3022400"/>
            <a:ext cx="16746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aseline="30000" lang="en" sz="1800">
                <a:latin typeface="Calibri"/>
                <a:ea typeface="Calibri"/>
                <a:cs typeface="Calibri"/>
                <a:sym typeface="Calibri"/>
              </a:rPr>
              <a:t>-1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(sampling)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477" y="1620075"/>
            <a:ext cx="2401099" cy="23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8"/>
          <p:cNvSpPr txBox="1"/>
          <p:nvPr/>
        </p:nvSpPr>
        <p:spPr>
          <a:xfrm>
            <a:off x="3150800" y="4144100"/>
            <a:ext cx="31593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and z must have the same dimension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404" name="Google Shape;404;p39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Foundations of Flows (1-D)</a:t>
            </a:r>
            <a:endParaRPr/>
          </a:p>
          <a:p>
            <a:pPr indent="-3200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2-D Flows</a:t>
            </a:r>
            <a:endParaRPr/>
          </a:p>
          <a:p>
            <a:pPr indent="-3200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b="1" i="1" lang="en"/>
              <a:t>N-D Flows</a:t>
            </a:r>
            <a:endParaRPr b="1" i="1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i="1" lang="en"/>
              <a:t>Autoregressive Flows and Inverse Autoregressive Flows</a:t>
            </a:r>
            <a:endParaRPr b="1" i="1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RealNVP (like) architectures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Glow, Flow++, FFJORD</a:t>
            </a:r>
            <a:endParaRPr/>
          </a:p>
          <a:p>
            <a:pPr indent="-3200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Dequantization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0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Autoregressive flows</a:t>
            </a:r>
            <a:endParaRPr/>
          </a:p>
        </p:txBody>
      </p:sp>
      <p:sp>
        <p:nvSpPr>
          <p:cNvPr id="411" name="Google Shape;411;p40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The sampling process of a Bayes net is a flow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If autoregressive, this flow is called an </a:t>
            </a:r>
            <a:r>
              <a:rPr b="1" lang="en"/>
              <a:t>autoregressive flow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Sampling is an </a:t>
            </a:r>
            <a:r>
              <a:rPr b="1" lang="en"/>
              <a:t>invertible</a:t>
            </a:r>
            <a:r>
              <a:rPr lang="en"/>
              <a:t> mapping from z to x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412" name="Google Shape;4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750" y="1771175"/>
            <a:ext cx="2696150" cy="14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350" y="1727175"/>
            <a:ext cx="2812985" cy="14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1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Autoregressive flows</a:t>
            </a:r>
            <a:endParaRPr/>
          </a:p>
        </p:txBody>
      </p:sp>
      <p:sp>
        <p:nvSpPr>
          <p:cNvPr id="420" name="Google Shape;420;p41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How to fit autoregressive flows?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Map </a:t>
            </a:r>
            <a:r>
              <a:rPr b="1" lang="en"/>
              <a:t>x</a:t>
            </a:r>
            <a:r>
              <a:rPr lang="en"/>
              <a:t> to </a:t>
            </a:r>
            <a:r>
              <a:rPr b="1" lang="en"/>
              <a:t>z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Fully parallelizable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Notice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en"/>
              <a:t>x → z</a:t>
            </a:r>
            <a:r>
              <a:rPr lang="en"/>
              <a:t> has the same structure as the </a:t>
            </a:r>
            <a:r>
              <a:rPr b="1" lang="en"/>
              <a:t>log likelihood</a:t>
            </a:r>
            <a:r>
              <a:rPr lang="en"/>
              <a:t> computation of an autoregressive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en"/>
              <a:t>z → x</a:t>
            </a:r>
            <a:r>
              <a:rPr lang="en"/>
              <a:t> has the same structure as the </a:t>
            </a:r>
            <a:r>
              <a:rPr b="1" lang="en"/>
              <a:t>sampling</a:t>
            </a:r>
            <a:r>
              <a:rPr lang="en"/>
              <a:t> procedure of an autoregressive model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825" y="3526904"/>
            <a:ext cx="2105250" cy="1094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0847" y="1116475"/>
            <a:ext cx="3411450" cy="67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2578" y="3516704"/>
            <a:ext cx="2105249" cy="111454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2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Autoregressive flows</a:t>
            </a:r>
            <a:endParaRPr/>
          </a:p>
        </p:txBody>
      </p:sp>
      <p:sp>
        <p:nvSpPr>
          <p:cNvPr id="430" name="Google Shape;430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1" name="Google Shape;4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462" y="983887"/>
            <a:ext cx="3567075" cy="317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3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Inverse autoregressive flows</a:t>
            </a:r>
            <a:endParaRPr/>
          </a:p>
        </p:txBody>
      </p:sp>
      <p:sp>
        <p:nvSpPr>
          <p:cNvPr id="437" name="Google Shape;437;p43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The inverse of an autoregressive flow is also a flow, called the </a:t>
            </a:r>
            <a:r>
              <a:rPr b="1" lang="en" sz="1800"/>
              <a:t>inverse autoregressive flow (IAF)</a:t>
            </a:r>
            <a:endParaRPr b="1"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■"/>
            </a:pPr>
            <a:r>
              <a:rPr b="1" lang="en" sz="1800"/>
              <a:t>x → z</a:t>
            </a:r>
            <a:r>
              <a:rPr lang="en" sz="1800"/>
              <a:t> has the same structure as the </a:t>
            </a:r>
            <a:r>
              <a:rPr b="1" lang="en" sz="1800"/>
              <a:t>sampling</a:t>
            </a:r>
            <a:r>
              <a:rPr lang="en" sz="1800"/>
              <a:t> in an autoregressive model</a:t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■"/>
            </a:pPr>
            <a:r>
              <a:rPr b="1" lang="en" sz="1800"/>
              <a:t>z → x</a:t>
            </a:r>
            <a:r>
              <a:rPr lang="en" sz="1800"/>
              <a:t> has the same structure as </a:t>
            </a:r>
            <a:r>
              <a:rPr b="1" lang="en" sz="1800"/>
              <a:t>log likelihood</a:t>
            </a:r>
            <a:r>
              <a:rPr lang="en" sz="1800"/>
              <a:t> computation of an autoregressive model. So, </a:t>
            </a:r>
            <a:r>
              <a:rPr b="1" lang="en" sz="1800"/>
              <a:t>IAF sampling is fast</a:t>
            </a:r>
            <a:endParaRPr b="1"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38" name="Google Shape;4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350" y="3093924"/>
            <a:ext cx="1962350" cy="104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6800" y="3081675"/>
            <a:ext cx="1962343" cy="10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4"/>
          <p:cNvSpPr txBox="1"/>
          <p:nvPr>
            <p:ph type="title"/>
          </p:nvPr>
        </p:nvSpPr>
        <p:spPr>
          <a:xfrm>
            <a:off x="0" y="64025"/>
            <a:ext cx="32742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</a:t>
            </a:r>
            <a:endParaRPr/>
          </a:p>
        </p:txBody>
      </p:sp>
      <p:sp>
        <p:nvSpPr>
          <p:cNvPr id="446" name="Google Shape;446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7" name="Google Shape;44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88" y="893337"/>
            <a:ext cx="3567075" cy="3175726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4"/>
          <p:cNvSpPr txBox="1"/>
          <p:nvPr>
            <p:ph type="title"/>
          </p:nvPr>
        </p:nvSpPr>
        <p:spPr>
          <a:xfrm>
            <a:off x="5244975" y="64025"/>
            <a:ext cx="32742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AF</a:t>
            </a:r>
            <a:endParaRPr/>
          </a:p>
        </p:txBody>
      </p:sp>
      <p:sp>
        <p:nvSpPr>
          <p:cNvPr id="449" name="Google Shape;449;p44"/>
          <p:cNvSpPr txBox="1"/>
          <p:nvPr/>
        </p:nvSpPr>
        <p:spPr>
          <a:xfrm>
            <a:off x="5197375" y="4020950"/>
            <a:ext cx="3908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Training: long serial chain</a:t>
            </a:r>
            <a:b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Sampling: parallel / fast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44"/>
          <p:cNvSpPr txBox="1"/>
          <p:nvPr/>
        </p:nvSpPr>
        <p:spPr>
          <a:xfrm>
            <a:off x="-208250" y="4020950"/>
            <a:ext cx="3908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Training: parallel / fast</a:t>
            </a:r>
            <a:b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Sampling: long serial chain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350" y="893325"/>
            <a:ext cx="3631525" cy="317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5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 vs IAF</a:t>
            </a:r>
            <a:endParaRPr/>
          </a:p>
        </p:txBody>
      </p:sp>
      <p:sp>
        <p:nvSpPr>
          <p:cNvPr id="457" name="Google Shape;457;p45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Autoregressive flow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en">
                <a:solidFill>
                  <a:srgbClr val="0000FF"/>
                </a:solidFill>
              </a:rPr>
              <a:t>Fast</a:t>
            </a:r>
            <a:r>
              <a:rPr lang="en"/>
              <a:t> evaluation of p(x) for arbitrary x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en">
                <a:solidFill>
                  <a:srgbClr val="FF0000"/>
                </a:solidFill>
              </a:rPr>
              <a:t>Slow</a:t>
            </a:r>
            <a:r>
              <a:rPr lang="en"/>
              <a:t> sampling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Inverse autoregressive flow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en">
                <a:solidFill>
                  <a:srgbClr val="FF0000"/>
                </a:solidFill>
              </a:rPr>
              <a:t>Slow</a:t>
            </a:r>
            <a:r>
              <a:rPr lang="en"/>
              <a:t> evaluation of p(x) for arbitrary x, so training directly by maximum likelihood is slow.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en">
                <a:solidFill>
                  <a:srgbClr val="0000FF"/>
                </a:solidFill>
              </a:rPr>
              <a:t>Fast</a:t>
            </a:r>
            <a:r>
              <a:rPr lang="en"/>
              <a:t> sampling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en">
                <a:solidFill>
                  <a:srgbClr val="0000FF"/>
                </a:solidFill>
              </a:rPr>
              <a:t>Fast</a:t>
            </a:r>
            <a:r>
              <a:rPr lang="en"/>
              <a:t> evaluation of p(x) if x is a sample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There are models (Parallel WaveNet, IAF-VAE) that exploit IAF’s fast sampling</a:t>
            </a:r>
            <a:endParaRPr/>
          </a:p>
        </p:txBody>
      </p:sp>
      <p:sp>
        <p:nvSpPr>
          <p:cNvPr id="458" name="Google Shape;458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b="1" i="1" lang="en"/>
              <a:t>Foundations of Flows (</a:t>
            </a:r>
            <a:r>
              <a:rPr b="1" i="1" lang="en"/>
              <a:t>1-D)</a:t>
            </a:r>
            <a:endParaRPr b="1" i="1"/>
          </a:p>
          <a:p>
            <a:pPr indent="-3200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2-D Flows</a:t>
            </a:r>
            <a:endParaRPr/>
          </a:p>
          <a:p>
            <a:pPr indent="-3200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N-D Flows</a:t>
            </a:r>
            <a:endParaRPr/>
          </a:p>
          <a:p>
            <a:pPr indent="-3200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Dequantization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6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of both AF and IAF</a:t>
            </a:r>
            <a:endParaRPr/>
          </a:p>
        </p:txBody>
      </p:sp>
      <p:sp>
        <p:nvSpPr>
          <p:cNvPr id="464" name="Google Shape;464;p46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Key idea:</a:t>
            </a:r>
            <a:endParaRPr/>
          </a:p>
          <a:p>
            <a:pPr indent="-320040" lvl="0" marL="457200" rtl="0" algn="l">
              <a:spcBef>
                <a:spcPts val="480"/>
              </a:spcBef>
              <a:spcAft>
                <a:spcPts val="0"/>
              </a:spcAft>
              <a:buSzPts val="1440"/>
              <a:buChar char="-"/>
            </a:pPr>
            <a:r>
              <a:rPr lang="en"/>
              <a:t>Train AF -&gt; FAST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-"/>
            </a:pPr>
            <a:r>
              <a:rPr lang="en"/>
              <a:t>Distillation: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Sample from AF, keep activitations (bit slow..)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Train IAF on the samples using access to activations -&gt; FAST</a:t>
            </a:r>
            <a:endParaRPr/>
          </a:p>
        </p:txBody>
      </p:sp>
      <p:sp>
        <p:nvSpPr>
          <p:cNvPr id="465" name="Google Shape;46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7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 and IAF</a:t>
            </a:r>
            <a:endParaRPr/>
          </a:p>
        </p:txBody>
      </p:sp>
      <p:sp>
        <p:nvSpPr>
          <p:cNvPr id="471" name="Google Shape;471;p47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Naively, both end up being as deep as the number of variables!</a:t>
            </a:r>
            <a:endParaRPr/>
          </a:p>
          <a:p>
            <a:pPr indent="-320040" lvl="0" marL="457200" rtl="0" algn="l">
              <a:spcBef>
                <a:spcPts val="480"/>
              </a:spcBef>
              <a:spcAft>
                <a:spcPts val="0"/>
              </a:spcAft>
              <a:buSzPts val="1440"/>
              <a:buChar char="-"/>
            </a:pPr>
            <a:r>
              <a:rPr lang="en"/>
              <a:t>E.g. 1MP image → 1M layers…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Can do parameter sharing as in Autoregressive Models from lecture 2 [e.g. RNN, masking]</a:t>
            </a:r>
            <a:endParaRPr/>
          </a:p>
        </p:txBody>
      </p:sp>
      <p:sp>
        <p:nvSpPr>
          <p:cNvPr id="472" name="Google Shape;472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478" name="Google Shape;478;p48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Foundations of Flows (1-D)</a:t>
            </a:r>
            <a:endParaRPr/>
          </a:p>
          <a:p>
            <a:pPr indent="-3200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2-D Flows</a:t>
            </a:r>
            <a:endParaRPr/>
          </a:p>
          <a:p>
            <a:pPr indent="-3200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b="1" i="1" lang="en"/>
              <a:t>N-D Flows</a:t>
            </a:r>
            <a:endParaRPr b="1" i="1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Autoregressive Flows and Inverse Autoregressive Flows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i="1" lang="en"/>
              <a:t>RealNVP (like) architectures</a:t>
            </a:r>
            <a:endParaRPr b="1" i="1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Glow, Flow++, FFJORD</a:t>
            </a:r>
            <a:endParaRPr/>
          </a:p>
          <a:p>
            <a:pPr indent="-3200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Dequantization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9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of MANY variables</a:t>
            </a:r>
            <a:endParaRPr/>
          </a:p>
        </p:txBody>
      </p:sp>
      <p:sp>
        <p:nvSpPr>
          <p:cNvPr id="485" name="Google Shape;485;p49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For z ~ p(z), sampling process f</a:t>
            </a:r>
            <a:r>
              <a:rPr baseline="30000" lang="en"/>
              <a:t>-1</a:t>
            </a:r>
            <a:r>
              <a:rPr lang="en"/>
              <a:t> linearly transforms a small cube dz to a small parallelepiped dx. Probability is conserved: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/>
              <a:t>Intuition</a:t>
            </a:r>
            <a:r>
              <a:rPr lang="en"/>
              <a:t>: x is likely if it maps to a “large” region in z space</a:t>
            </a:r>
            <a:endParaRPr/>
          </a:p>
        </p:txBody>
      </p:sp>
      <p:pic>
        <p:nvPicPr>
          <p:cNvPr id="486" name="Google Shape;4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550" y="1918825"/>
            <a:ext cx="5175474" cy="8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0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models: training</a:t>
            </a:r>
            <a:endParaRPr/>
          </a:p>
        </p:txBody>
      </p:sp>
      <p:sp>
        <p:nvSpPr>
          <p:cNvPr id="493" name="Google Shape;493;p50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1800"/>
              <a:t>Change-of-variables formula</a:t>
            </a:r>
            <a:r>
              <a:rPr lang="en" sz="1800"/>
              <a:t> lets us compute the density over x:</a:t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800"/>
              <a:t>Train with maximum likelihood:</a:t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1800"/>
              <a:t>New key requirement</a:t>
            </a:r>
            <a:r>
              <a:rPr lang="en" sz="1800"/>
              <a:t>: the Jacobian determinant must be easy to calculate and differentiate!</a:t>
            </a:r>
            <a:endParaRPr sz="1800"/>
          </a:p>
        </p:txBody>
      </p:sp>
      <p:pic>
        <p:nvPicPr>
          <p:cNvPr id="494" name="Google Shape;4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722" y="1299225"/>
            <a:ext cx="3411450" cy="67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75" y="2684899"/>
            <a:ext cx="7945398" cy="7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1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Constructing flows: composition</a:t>
            </a:r>
            <a:endParaRPr/>
          </a:p>
        </p:txBody>
      </p:sp>
      <p:sp>
        <p:nvSpPr>
          <p:cNvPr id="502" name="Google Shape;502;p51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b="1" lang="en"/>
              <a:t>F</a:t>
            </a:r>
            <a:r>
              <a:rPr b="1" lang="en"/>
              <a:t>lows can be composed</a:t>
            </a:r>
            <a:endParaRPr/>
          </a:p>
          <a:p>
            <a:pPr indent="0" lvl="0" marL="22860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       x → f</a:t>
            </a:r>
            <a:r>
              <a:rPr baseline="-25000" lang="en"/>
              <a:t>1</a:t>
            </a:r>
            <a:r>
              <a:rPr lang="en"/>
              <a:t> → f</a:t>
            </a:r>
            <a:r>
              <a:rPr baseline="-25000" lang="en"/>
              <a:t>2</a:t>
            </a:r>
            <a:r>
              <a:rPr lang="en"/>
              <a:t> → … f</a:t>
            </a:r>
            <a:r>
              <a:rPr baseline="-25000" lang="en"/>
              <a:t>k</a:t>
            </a:r>
            <a:r>
              <a:rPr lang="en"/>
              <a:t> → z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Easy way to increase expressiveness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3" name="Google Shape;5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175" y="1956975"/>
            <a:ext cx="5373651" cy="18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2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Affine flows</a:t>
            </a:r>
            <a:endParaRPr/>
          </a:p>
        </p:txBody>
      </p:sp>
      <p:sp>
        <p:nvSpPr>
          <p:cNvPr id="510" name="Google Shape;510;p52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Another name for affine flow: </a:t>
            </a:r>
            <a:r>
              <a:rPr lang="en"/>
              <a:t>multivariate Gaussian.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Parameters: an invertible matrix A and a vector b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f(x) = </a:t>
            </a:r>
            <a:r>
              <a:rPr lang="en"/>
              <a:t>A</a:t>
            </a:r>
            <a:r>
              <a:rPr baseline="30000" lang="en"/>
              <a:t>-1</a:t>
            </a:r>
            <a:r>
              <a:rPr lang="en"/>
              <a:t>(x - b)</a:t>
            </a:r>
            <a:endParaRPr/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Sampling: x = Az + b, </a:t>
            </a:r>
            <a:r>
              <a:rPr lang="en"/>
              <a:t>where z ~ N(0, I)</a:t>
            </a:r>
            <a:endParaRPr/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Log likelihood is expensive when dimension is large.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The Jacobian of f is A</a:t>
            </a:r>
            <a:r>
              <a:rPr baseline="30000" lang="en"/>
              <a:t>-1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Lo</a:t>
            </a:r>
            <a:r>
              <a:rPr lang="en"/>
              <a:t>g likelihood involves calculating det(A)</a:t>
            </a:r>
            <a:endParaRPr/>
          </a:p>
        </p:txBody>
      </p:sp>
      <p:sp>
        <p:nvSpPr>
          <p:cNvPr id="511" name="Google Shape;511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3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Elementwise flows</a:t>
            </a:r>
            <a:endParaRPr/>
          </a:p>
        </p:txBody>
      </p:sp>
      <p:sp>
        <p:nvSpPr>
          <p:cNvPr id="517" name="Google Shape;517;p53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Lots of freedom in elementwise flow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Can use elementwise affine functions or CDF flows.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The Jacobian is diagonal, so the determinant is easy to evaluate.</a:t>
            </a:r>
            <a:endParaRPr/>
          </a:p>
        </p:txBody>
      </p:sp>
      <p:pic>
        <p:nvPicPr>
          <p:cNvPr id="518" name="Google Shape;51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663" y="878572"/>
            <a:ext cx="5368674" cy="3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2525" y="2940151"/>
            <a:ext cx="4052749" cy="1562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4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NICE/RealNVP</a:t>
            </a:r>
            <a:endParaRPr/>
          </a:p>
        </p:txBody>
      </p:sp>
      <p:sp>
        <p:nvSpPr>
          <p:cNvPr id="526" name="Google Shape;526;p54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Affine coupling layer</a:t>
            </a:r>
            <a:endParaRPr/>
          </a:p>
          <a:p>
            <a:pPr indent="-320040" lvl="0" marL="457200" rtl="0" algn="l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Split variables in half: x</a:t>
            </a:r>
            <a:r>
              <a:rPr baseline="-25000" lang="en"/>
              <a:t>1:d/2</a:t>
            </a:r>
            <a:r>
              <a:rPr lang="en"/>
              <a:t>, x</a:t>
            </a:r>
            <a:r>
              <a:rPr baseline="-25000" lang="en"/>
              <a:t>d/2+1:d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Invertible! Note that s</a:t>
            </a:r>
            <a:r>
              <a:rPr baseline="-25000" lang="en"/>
              <a:t>θ</a:t>
            </a:r>
            <a:r>
              <a:rPr lang="en"/>
              <a:t> and t</a:t>
            </a:r>
            <a:r>
              <a:rPr baseline="-25000" lang="en"/>
              <a:t>θ</a:t>
            </a:r>
            <a:r>
              <a:rPr lang="en"/>
              <a:t> </a:t>
            </a:r>
            <a:r>
              <a:rPr lang="en"/>
              <a:t>can be arbitrary neural nets with</a:t>
            </a:r>
            <a:r>
              <a:rPr lang="en"/>
              <a:t> </a:t>
            </a:r>
            <a:r>
              <a:rPr b="1" lang="en"/>
              <a:t>no restrictions</a:t>
            </a:r>
            <a:r>
              <a:rPr lang="en"/>
              <a:t>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Think of them as </a:t>
            </a:r>
            <a:r>
              <a:rPr b="1" lang="en"/>
              <a:t>data-parameterized elementwise flows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7" name="Google Shape;52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00" y="2029875"/>
            <a:ext cx="4469149" cy="6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5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NICE/RealNVP</a:t>
            </a:r>
            <a:endParaRPr/>
          </a:p>
        </p:txBody>
      </p:sp>
      <p:sp>
        <p:nvSpPr>
          <p:cNvPr id="534" name="Google Shape;534;p55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It also has a tractable Jacobian determinant</a:t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The Jacobian is triangular, so its determinant is the product of diagonal entries.</a:t>
            </a:r>
            <a:endParaRPr sz="1800"/>
          </a:p>
        </p:txBody>
      </p:sp>
      <p:pic>
        <p:nvPicPr>
          <p:cNvPr id="535" name="Google Shape;5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463" y="1381050"/>
            <a:ext cx="3641325" cy="5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8227" y="2195225"/>
            <a:ext cx="3637786" cy="7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8211" y="3652901"/>
            <a:ext cx="2697833" cy="775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Quick Refresher: Probability Density Models</a:t>
            </a:r>
            <a:endParaRPr sz="3600"/>
          </a:p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1"/>
          <p:cNvPicPr preferRelativeResize="0"/>
          <p:nvPr/>
        </p:nvPicPr>
        <p:blipFill rotWithShape="1">
          <a:blip r:embed="rId3">
            <a:alphaModFix/>
          </a:blip>
          <a:srcRect b="661" l="0" r="0" t="661"/>
          <a:stretch/>
        </p:blipFill>
        <p:spPr>
          <a:xfrm>
            <a:off x="678150" y="994500"/>
            <a:ext cx="4208502" cy="315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9050" y="2006000"/>
            <a:ext cx="3309274" cy="9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3850" y="4149000"/>
            <a:ext cx="379287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76" y="857300"/>
            <a:ext cx="627275" cy="512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6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RealNVP</a:t>
            </a:r>
            <a:endParaRPr/>
          </a:p>
        </p:txBody>
      </p:sp>
      <p:sp>
        <p:nvSpPr>
          <p:cNvPr id="544" name="Google Shape;544;p56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Takeaway: coupling layers allow unrestricted neural nets to be used in flows, while preserving invertibility and tractability</a:t>
            </a:r>
            <a:endParaRPr/>
          </a:p>
        </p:txBody>
      </p:sp>
      <p:sp>
        <p:nvSpPr>
          <p:cNvPr id="545" name="Google Shape;545;p56"/>
          <p:cNvSpPr txBox="1"/>
          <p:nvPr/>
        </p:nvSpPr>
        <p:spPr>
          <a:xfrm>
            <a:off x="4799175" y="4277500"/>
            <a:ext cx="43830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[Dinh et al. Density estimation using Real NVP. ICLR 2017]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6" name="Google Shape;5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161" y="1720550"/>
            <a:ext cx="5259674" cy="25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7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RealNVP Architecture</a:t>
            </a:r>
            <a:endParaRPr/>
          </a:p>
        </p:txBody>
      </p:sp>
      <p:sp>
        <p:nvSpPr>
          <p:cNvPr id="553" name="Google Shape;553;p57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Input x: 32x32xc image</a:t>
            </a:r>
            <a:endParaRPr/>
          </a:p>
          <a:p>
            <a:pPr indent="-320040" lvl="0" marL="457200" rtl="0" algn="l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Layer 1: (Checkerboard x3, channel squeeze, channel x3)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Split result to get x1: 16x16x2c and z1: 16x16x2c (fine-grained latents)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Layer 2: </a:t>
            </a:r>
            <a:r>
              <a:rPr lang="en"/>
              <a:t>(Checkerboard x3, channel squeeze, channel x3)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Split result to get x2: 8x8x4c and z2: 8x8x4c (coarser latents)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Layer 3: (Checkerboard x3, channel squeeze, channel x3)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Get z3: 4x4x16c (latents for highest-level details)</a:t>
            </a:r>
            <a:endParaRPr/>
          </a:p>
        </p:txBody>
      </p:sp>
      <p:sp>
        <p:nvSpPr>
          <p:cNvPr id="554" name="Google Shape;554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8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RealNVP: How to partition variables?</a:t>
            </a:r>
            <a:endParaRPr/>
          </a:p>
        </p:txBody>
      </p:sp>
      <p:sp>
        <p:nvSpPr>
          <p:cNvPr id="560" name="Google Shape;560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1" name="Google Shape;5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75" y="789125"/>
            <a:ext cx="8007245" cy="3808324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8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9"/>
          <p:cNvSpPr txBox="1"/>
          <p:nvPr>
            <p:ph idx="1" type="body"/>
          </p:nvPr>
        </p:nvSpPr>
        <p:spPr>
          <a:xfrm>
            <a:off x="157873" y="789400"/>
            <a:ext cx="37692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100"/>
              <a:t>Checkerboard x4; channel squeeze; channel x3; channel unsqueeze; checkerboard x3</a:t>
            </a:r>
            <a:endParaRPr sz="2100"/>
          </a:p>
        </p:txBody>
      </p:sp>
      <p:sp>
        <p:nvSpPr>
          <p:cNvPr id="568" name="Google Shape;568;p59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vs Bad Partitioning</a:t>
            </a:r>
            <a:endParaRPr/>
          </a:p>
        </p:txBody>
      </p:sp>
      <p:sp>
        <p:nvSpPr>
          <p:cNvPr id="569" name="Google Shape;569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0" name="Google Shape;57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099" y="1921875"/>
            <a:ext cx="2705775" cy="27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9749" y="1921875"/>
            <a:ext cx="2705775" cy="27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9"/>
          <p:cNvSpPr txBox="1"/>
          <p:nvPr>
            <p:ph idx="1" type="body"/>
          </p:nvPr>
        </p:nvSpPr>
        <p:spPr>
          <a:xfrm>
            <a:off x="4798325" y="784050"/>
            <a:ext cx="3955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100"/>
              <a:t>(Mask top half; mask bottom half; mask left half; mask right half) x2</a:t>
            </a:r>
            <a:endParaRPr sz="21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0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578" name="Google Shape;578;p60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Foundations of Flows (1-D)</a:t>
            </a:r>
            <a:endParaRPr/>
          </a:p>
          <a:p>
            <a:pPr indent="-3200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2-D Flows</a:t>
            </a:r>
            <a:endParaRPr/>
          </a:p>
          <a:p>
            <a:pPr indent="-3200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b="1" i="1" lang="en"/>
              <a:t>N-D Flows</a:t>
            </a:r>
            <a:endParaRPr b="1" i="1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Autoregressive Flows and Inverse Autoregressive Flows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RealNVP (like) architectures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i="1" lang="en"/>
              <a:t>Glow, Flow++, FFJORD</a:t>
            </a:r>
            <a:endParaRPr b="1" i="1"/>
          </a:p>
          <a:p>
            <a:pPr indent="-3200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Dequantization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1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Choice of coupling transformation</a:t>
            </a:r>
            <a:endParaRPr/>
          </a:p>
        </p:txBody>
      </p:sp>
      <p:sp>
        <p:nvSpPr>
          <p:cNvPr id="585" name="Google Shape;585;p61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A Bayes net defines coupling </a:t>
            </a:r>
            <a:r>
              <a:rPr lang="en"/>
              <a:t>dependency, but what invertible transformation f to use is a design question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Affine transformation is the most commonly used one (NICE, RealNVP, IAF-VAE, …)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More complex, nonlinear transformations -&gt; better performance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CDFs and inverse CDFs for Mixture of Gaussians or Logistics (Flow++)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Piecewise linear/quadratic functions (Neural Importance Sampling)</a:t>
            </a:r>
            <a:endParaRPr/>
          </a:p>
        </p:txBody>
      </p:sp>
      <p:sp>
        <p:nvSpPr>
          <p:cNvPr id="586" name="Google Shape;586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7" name="Google Shape;58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038" y="2943399"/>
            <a:ext cx="5727924" cy="3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275" y="1697328"/>
            <a:ext cx="3695700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2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architecture also matters</a:t>
            </a:r>
            <a:endParaRPr/>
          </a:p>
        </p:txBody>
      </p:sp>
      <p:sp>
        <p:nvSpPr>
          <p:cNvPr id="594" name="Google Shape;594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5" name="Google Shape;59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125" y="2107550"/>
            <a:ext cx="6557751" cy="2583349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2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Flow++ = MoL transformation + self-attention in NN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Bayes net (coupling dependency), transformation function class, NN architecture all play a role in a flow’s performance. Still an 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3"/>
          <p:cNvSpPr txBox="1"/>
          <p:nvPr>
            <p:ph idx="1" type="body"/>
          </p:nvPr>
        </p:nvSpPr>
        <p:spPr>
          <a:xfrm>
            <a:off x="157873" y="789400"/>
            <a:ext cx="42462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Glow (</a:t>
            </a:r>
            <a:r>
              <a:rPr lang="en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"/>
              <a:t>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Invertible 1x1 convolutions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Large-scale training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Continuous time flows (FFJORD)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Allows for unrestricted architectures. Invertibility and fast log probability computation guaranteed.</a:t>
            </a:r>
            <a:endParaRPr/>
          </a:p>
        </p:txBody>
      </p:sp>
      <p:sp>
        <p:nvSpPr>
          <p:cNvPr id="602" name="Google Shape;602;p63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classes of flows</a:t>
            </a:r>
            <a:endParaRPr/>
          </a:p>
        </p:txBody>
      </p:sp>
      <p:pic>
        <p:nvPicPr>
          <p:cNvPr id="603" name="Google Shape;60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7700" y="1069213"/>
            <a:ext cx="4507774" cy="3015776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4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Glow: Interpolation</a:t>
            </a:r>
            <a:endParaRPr/>
          </a:p>
        </p:txBody>
      </p:sp>
      <p:sp>
        <p:nvSpPr>
          <p:cNvPr id="610" name="Google Shape;610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1" name="Google Shape;61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9125"/>
            <a:ext cx="8839199" cy="3474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5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Glow: Attribute Control</a:t>
            </a:r>
            <a:endParaRPr/>
          </a:p>
        </p:txBody>
      </p:sp>
      <p:sp>
        <p:nvSpPr>
          <p:cNvPr id="617" name="Google Shape;617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8" name="Google Shape;61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9125"/>
            <a:ext cx="8594558" cy="380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fit a density model?</a:t>
            </a:r>
            <a:endParaRPr/>
          </a:p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2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1800"/>
              <a:t>Continuous data</a:t>
            </a:r>
            <a:endParaRPr b="1"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0.22159854, 0.84525919, 0.09121633, 0.364252  , 0.30738086,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0.32240615, 0.24371194, 0.22400792, 0.39181847, 0.16407012,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0.84685229, 0.15944969, 0.79142357, 0.6505366 , 0.33123603,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0.81409325, 0.74042126, 0.67950372, 0.74073271, 0.37091554,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0.83476616, 0.38346571, 0.33561352, 0.74100048, 0.32061713,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0.09172335, 0.39037131, 0.80496586, 0.80301971, 0.32048452,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0.79428266, 0.6961708 , 0.20183965, 0.82621227, 0.367292  ,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0.76095756, 0.10125199, 0.41495427, 0.85999877, 0.23004346,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0.28881973, 0.41211802, 0.24764836, 0.72743029, 0.20749136,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0.29877091, 0.75781455, 0.29219608, 0.79681589, 0.86823823,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0.29936483, 0.02948181, 0.78528968, 0.84015573, 0.40391632,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0.77816356, 0.75039186, 0.84709016, 0.76950307, 0.29772759,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0.41163966, 0.24862007, 0.34249207, 0.74363912, 0.38303383, …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83" name="Google Shape;83;p12"/>
          <p:cNvSpPr txBox="1"/>
          <p:nvPr/>
        </p:nvSpPr>
        <p:spPr>
          <a:xfrm>
            <a:off x="4460500" y="810300"/>
            <a:ext cx="42822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Maximum Likelihood: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374" y="1513850"/>
            <a:ext cx="3021850" cy="9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/>
        </p:nvSpPr>
        <p:spPr>
          <a:xfrm>
            <a:off x="4460500" y="2741400"/>
            <a:ext cx="42822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Equivalently: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475" y="3287950"/>
            <a:ext cx="2764250" cy="5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6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24" name="Google Shape;624;p66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Foundations of Flows (1-D)</a:t>
            </a:r>
            <a:endParaRPr/>
          </a:p>
          <a:p>
            <a:pPr indent="-3200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2-D Flows</a:t>
            </a:r>
            <a:endParaRPr/>
          </a:p>
          <a:p>
            <a:pPr indent="-3200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N-D Flows</a:t>
            </a:r>
            <a:endParaRPr/>
          </a:p>
          <a:p>
            <a:pPr indent="-3200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b="1" i="1" lang="en"/>
              <a:t>Dequantization</a:t>
            </a:r>
            <a:endParaRPr b="1" i="1"/>
          </a:p>
          <a:p>
            <a:pPr indent="0" lvl="0" marL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7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Flow on Discrete Data Without Dequantization...</a:t>
            </a:r>
            <a:endParaRPr sz="3000"/>
          </a:p>
        </p:txBody>
      </p:sp>
      <p:sp>
        <p:nvSpPr>
          <p:cNvPr id="631" name="Google Shape;631;p67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3" name="Google Shape;63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25" y="1866646"/>
            <a:ext cx="2915950" cy="205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675" y="1866650"/>
            <a:ext cx="2892636" cy="20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7125" y="1866650"/>
            <a:ext cx="2981045" cy="215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8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flows for discrete data</a:t>
            </a:r>
            <a:endParaRPr/>
          </a:p>
        </p:txBody>
      </p:sp>
      <p:sp>
        <p:nvSpPr>
          <p:cNvPr id="641" name="Google Shape;641;p68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A problem arises when fitting </a:t>
            </a:r>
            <a:r>
              <a:rPr lang="en"/>
              <a:t>continuous density models to discrete data: degeneracy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When the data are 3-bit pixel values,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What density does a model assign to values between bins like 0.4, 0.42…?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Correct semantics: we want the integral of probability density within a discrete interval to approximate discrete probability mass </a:t>
            </a:r>
            <a:endParaRPr/>
          </a:p>
        </p:txBody>
      </p:sp>
      <p:sp>
        <p:nvSpPr>
          <p:cNvPr id="642" name="Google Shape;642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3" name="Google Shape;64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4250" y="1644025"/>
            <a:ext cx="2374450" cy="2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9638" y="3512475"/>
            <a:ext cx="5164726" cy="8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9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flows for discrete data</a:t>
            </a:r>
            <a:endParaRPr/>
          </a:p>
        </p:txBody>
      </p:sp>
      <p:sp>
        <p:nvSpPr>
          <p:cNvPr id="650" name="Google Shape;650;p69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"/>
              <a:t>Solution: </a:t>
            </a:r>
            <a:r>
              <a:rPr b="1" lang="en"/>
              <a:t>Dequantization</a:t>
            </a:r>
            <a:r>
              <a:rPr lang="en"/>
              <a:t>. Add noise to data.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t/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We draw noise u uniformly from 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2" name="Google Shape;65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723" y="2261725"/>
            <a:ext cx="6582551" cy="16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0525" y="1599750"/>
            <a:ext cx="700975" cy="3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2650" y="1308387"/>
            <a:ext cx="2374450" cy="2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9"/>
          <p:cNvSpPr txBox="1"/>
          <p:nvPr/>
        </p:nvSpPr>
        <p:spPr>
          <a:xfrm>
            <a:off x="5686825" y="4231925"/>
            <a:ext cx="249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[Theis, Oord, Bethge, 2016]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0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Flow on Discrete Data With</a:t>
            </a:r>
            <a:r>
              <a:rPr lang="en" sz="3600"/>
              <a:t> Dequantization</a:t>
            </a:r>
            <a:endParaRPr sz="3600"/>
          </a:p>
        </p:txBody>
      </p:sp>
      <p:sp>
        <p:nvSpPr>
          <p:cNvPr id="661" name="Google Shape;661;p70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3" name="Google Shape;66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300" y="1738608"/>
            <a:ext cx="2915950" cy="2155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675" y="1740679"/>
            <a:ext cx="2892625" cy="2020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725" y="1740950"/>
            <a:ext cx="2816112" cy="202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1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</a:t>
            </a:r>
            <a:endParaRPr/>
          </a:p>
        </p:txBody>
      </p:sp>
      <p:sp>
        <p:nvSpPr>
          <p:cNvPr id="671" name="Google Shape;671;p71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290" lvl="0" marL="457200" rtl="0" algn="l">
              <a:spcBef>
                <a:spcPts val="480"/>
              </a:spcBef>
              <a:spcAft>
                <a:spcPts val="0"/>
              </a:spcAft>
              <a:buSzPts val="940"/>
              <a:buChar char="■"/>
            </a:pPr>
            <a:r>
              <a:rPr lang="en" sz="1900"/>
              <a:t>The ultimate goal: a likelihood-based model with</a:t>
            </a:r>
            <a:endParaRPr sz="19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500"/>
              <a:t>fast sampling</a:t>
            </a:r>
            <a:endParaRPr sz="15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500"/>
              <a:t>fast inference</a:t>
            </a:r>
            <a:endParaRPr sz="15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500"/>
              <a:t>fast training</a:t>
            </a:r>
            <a:endParaRPr sz="15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500"/>
              <a:t>good samples</a:t>
            </a:r>
            <a:endParaRPr sz="15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500"/>
              <a:t>good compression</a:t>
            </a:r>
            <a:endParaRPr sz="1500"/>
          </a:p>
          <a:p>
            <a:pPr indent="-288290" lvl="0" marL="457200" rtl="0" algn="l">
              <a:spcBef>
                <a:spcPts val="0"/>
              </a:spcBef>
              <a:spcAft>
                <a:spcPts val="0"/>
              </a:spcAft>
              <a:buSzPts val="940"/>
              <a:buChar char="■"/>
            </a:pPr>
            <a:r>
              <a:rPr lang="en" sz="1900"/>
              <a:t>Flows seem to let us achieve some of these criteria.</a:t>
            </a:r>
            <a:endParaRPr sz="1900"/>
          </a:p>
          <a:p>
            <a:pPr indent="-288290" lvl="0" marL="457200" rtl="0" algn="l">
              <a:spcBef>
                <a:spcPts val="0"/>
              </a:spcBef>
              <a:spcAft>
                <a:spcPts val="0"/>
              </a:spcAft>
              <a:buSzPts val="940"/>
              <a:buChar char="■"/>
            </a:pPr>
            <a:r>
              <a:rPr lang="en" sz="1900"/>
              <a:t>But how exactly do we design and compose flows for great performance? That’s an open question.</a:t>
            </a:r>
            <a:endParaRPr sz="1900"/>
          </a:p>
          <a:p>
            <a:pPr indent="-288290" lvl="0" marL="457200" rtl="0" algn="l">
              <a:spcBef>
                <a:spcPts val="0"/>
              </a:spcBef>
              <a:spcAft>
                <a:spcPts val="0"/>
              </a:spcAft>
              <a:buSzPts val="940"/>
              <a:buChar char="■"/>
            </a:pPr>
            <a:r>
              <a:rPr lang="en" sz="1900"/>
              <a:t>Some requirements that might pose permanent challenges:</a:t>
            </a:r>
            <a:endParaRPr sz="19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900"/>
              <a:t>Dimensionality preserving</a:t>
            </a:r>
            <a:endParaRPr sz="19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900"/>
              <a:t>Invertibility</a:t>
            </a:r>
            <a:endParaRPr sz="19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900"/>
              <a:t>Cheap determinant</a:t>
            </a:r>
            <a:endParaRPr sz="19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72" name="Google Shape;672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2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</a:t>
            </a:r>
            <a:endParaRPr/>
          </a:p>
        </p:txBody>
      </p:sp>
      <p:sp>
        <p:nvSpPr>
          <p:cNvPr id="678" name="Google Shape;678;p72"/>
          <p:cNvSpPr txBox="1"/>
          <p:nvPr>
            <p:ph idx="1" type="body"/>
          </p:nvPr>
        </p:nvSpPr>
        <p:spPr>
          <a:xfrm>
            <a:off x="157875" y="789400"/>
            <a:ext cx="88050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1000"/>
              <a:t>NICE</a:t>
            </a:r>
            <a:r>
              <a:rPr lang="en" sz="1000"/>
              <a:t>: 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Dinh, Laurent, David Krueger, and Yoshua Bengio. "NICE: Non-linear independent components estimation."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arXiv preprint arXiv:1410.8516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(2014).</a:t>
            </a:r>
            <a:endParaRPr sz="1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1000"/>
              <a:t>RealNVP</a:t>
            </a:r>
            <a:r>
              <a:rPr lang="en" sz="1000"/>
              <a:t>: 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Dinh, Laurent, Jascha Sohl-Dickstein, and Samy Bengio. "Density estimation using Real NVP."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arXiv preprint arXiv:1605.08803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(2016).</a:t>
            </a:r>
            <a:endParaRPr sz="1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1000"/>
              <a:t>AF</a:t>
            </a:r>
            <a:r>
              <a:rPr lang="en" sz="1000"/>
              <a:t>: 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Chen, Xi, et al. "Variational lossy autoencoder."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arXiv preprint arXiv:1611.02731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(2016).; 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Masked autoregressive flow for density estimation</a:t>
            </a:r>
            <a:r>
              <a:rPr lang="en" sz="10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Papamakarios, George, Theo Pavlakou, and Iain Murray.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Advances in Neural Information Processing Systems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2017.</a:t>
            </a:r>
            <a:endParaRPr sz="1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1000"/>
              <a:t>IAF</a:t>
            </a:r>
            <a:r>
              <a:rPr lang="en" sz="1000"/>
              <a:t>: </a:t>
            </a:r>
            <a:r>
              <a:rPr lang="en" sz="10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Improved variational inference with inverse autoregressive flow.  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Kingma, Durk P., et al.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Advances in neural information processing systems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2016.</a:t>
            </a:r>
            <a:endParaRPr sz="1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1000"/>
              <a:t>Neural Importance Sampling</a:t>
            </a:r>
            <a:r>
              <a:rPr lang="en" sz="1000"/>
              <a:t>: 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Müller, Thomas, et al. 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arXiv preprint arXiv:1808.03</a:t>
            </a:r>
            <a:endParaRPr sz="1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1000"/>
              <a:t>Glow:</a:t>
            </a:r>
            <a:r>
              <a:rPr lang="en" sz="1000"/>
              <a:t> 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Kingma, Durk P., and Prafulla Dhariwal. "Glow: Generative flow with invertible 1x1 convolutions."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Advances in Neural Information Processing Systems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2018.</a:t>
            </a:r>
            <a:endParaRPr sz="1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1000"/>
              <a:t>FFJORD</a:t>
            </a:r>
            <a:r>
              <a:rPr lang="en" sz="1000"/>
              <a:t>: 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Grathwohl, Will, et al. "Ffjord: Free-form continuous dynamics for scalable reversible generative models."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arXiv preprint arXiv:1810.01367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(2018).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Neural Autoregressive Flow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Huang, Chin-Wei, et al. arXiv:1804.00779 (2018)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Residual Flows for invertible generative modeling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Ricky T. Q. Chen, Jens Behrmann, David Duvenaud, Jörn-Henrik Jacobsen, arXiv: 1906.02735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Flow++</a:t>
            </a:r>
            <a:r>
              <a:rPr lang="en" sz="1000"/>
              <a:t>: </a:t>
            </a:r>
            <a:r>
              <a:rPr lang="en" sz="10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Improving Flow-Based Generative Models with Variational Dequantization and Architecture Design. Ho, Jonathan, Chen, Srinivas, Duan, Abbeel </a:t>
            </a:r>
            <a:r>
              <a:rPr i="1" lang="en" sz="10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ICML 2019, arXiv:1902.00275</a:t>
            </a:r>
            <a:r>
              <a:rPr lang="en" sz="10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(2019).</a:t>
            </a:r>
            <a:endParaRPr sz="1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MintNet</a:t>
            </a:r>
            <a:r>
              <a:rPr lang="en" sz="1000"/>
              <a:t>: Building Invertible Neural Networks with Masked Convolutions, Song, Meng, Ermon, NeurIPS 2019, arXiv: 1907.07945</a:t>
            </a:r>
            <a:endParaRPr sz="1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Normalizing Flows for Probabilistic Modeling and Inference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George Papamakarios, Eric Nalisnick, Danilo Jimenez Rezende, Shakir Mohamed, Balaji Lakshminarayanan https://arxiv.org/abs/1912.02762, JMLR [survey/tutorial]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Normalizing Flows: An Introduction and Review of Methods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Ivan Kobyzev, Simon JD Prince, Marcus A Brubaker, IEEE PAMI 2021 [survey/tutorial]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79" name="Google Shape;679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Example Density Model: Mixtures of Gaussians</a:t>
            </a:r>
            <a:endParaRPr sz="3600"/>
          </a:p>
        </p:txBody>
      </p:sp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800"/>
              <a:t>Parameters: means and variances  of components, mixture weights</a:t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93" name="Google Shape;93;p13"/>
          <p:cNvPicPr preferRelativeResize="0"/>
          <p:nvPr/>
        </p:nvPicPr>
        <p:blipFill rotWithShape="1">
          <a:blip r:embed="rId3">
            <a:alphaModFix/>
          </a:blip>
          <a:srcRect b="1228" l="0" r="0" t="1238"/>
          <a:stretch/>
        </p:blipFill>
        <p:spPr>
          <a:xfrm>
            <a:off x="4929200" y="1135775"/>
            <a:ext cx="4051375" cy="303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572" y="1422024"/>
            <a:ext cx="3153376" cy="8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725" y="3304474"/>
            <a:ext cx="4215149" cy="3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Aside on Mixtures of Gaussians</a:t>
            </a:r>
            <a:endParaRPr/>
          </a:p>
        </p:txBody>
      </p:sp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157875" y="789400"/>
            <a:ext cx="3834000" cy="343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800"/>
              <a:t>Do mixtures of Gaussians work for high-dimensional data?</a:t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800"/>
              <a:t>Not really. The sampling process is:</a:t>
            </a:r>
            <a:endParaRPr sz="1800"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Pick a cluster center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Add Gaussian noise</a:t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800"/>
              <a:t>Imagine this for modeling natural images! The only way a realistic image can be generated is if it is a cluster center, i.e. if it is already stored directly in the parameters.</a:t>
            </a:r>
            <a:endParaRPr sz="1800"/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025" y="1378976"/>
            <a:ext cx="2389975" cy="238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4050" y="1378963"/>
            <a:ext cx="2389975" cy="23855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title"/>
          </p:nvPr>
        </p:nvSpPr>
        <p:spPr>
          <a:xfrm>
            <a:off x="0" y="-76200"/>
            <a:ext cx="9144000" cy="712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Flow Models: </a:t>
            </a:r>
            <a:r>
              <a:rPr lang="en" sz="2800"/>
              <a:t>Invertible</a:t>
            </a:r>
            <a:r>
              <a:rPr lang="en" sz="2800"/>
              <a:t> transform from data x to embedding z</a:t>
            </a:r>
            <a:endParaRPr sz="2800"/>
          </a:p>
        </p:txBody>
      </p:sp>
      <p:sp>
        <p:nvSpPr>
          <p:cNvPr id="111" name="Google Shape;11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2" name="Google Shape;112;p15"/>
          <p:cNvCxnSpPr/>
          <p:nvPr/>
        </p:nvCxnSpPr>
        <p:spPr>
          <a:xfrm>
            <a:off x="794675" y="2419350"/>
            <a:ext cx="78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13" name="Google Shape;113;p15"/>
          <p:cNvSpPr/>
          <p:nvPr/>
        </p:nvSpPr>
        <p:spPr>
          <a:xfrm>
            <a:off x="1735400" y="1694975"/>
            <a:ext cx="412800" cy="146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15"/>
          <p:cNvCxnSpPr/>
          <p:nvPr/>
        </p:nvCxnSpPr>
        <p:spPr>
          <a:xfrm>
            <a:off x="2259700" y="2419350"/>
            <a:ext cx="78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15" name="Google Shape;115;p15"/>
          <p:cNvSpPr/>
          <p:nvPr/>
        </p:nvSpPr>
        <p:spPr>
          <a:xfrm>
            <a:off x="3157675" y="1694975"/>
            <a:ext cx="412800" cy="146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3663150" y="2419350"/>
            <a:ext cx="78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17" name="Google Shape;117;p15"/>
          <p:cNvSpPr txBox="1"/>
          <p:nvPr/>
        </p:nvSpPr>
        <p:spPr>
          <a:xfrm>
            <a:off x="4438450" y="2078200"/>
            <a:ext cx="55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...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" name="Google Shape;118;p15"/>
          <p:cNvCxnSpPr/>
          <p:nvPr/>
        </p:nvCxnSpPr>
        <p:spPr>
          <a:xfrm>
            <a:off x="4915575" y="2419350"/>
            <a:ext cx="78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19" name="Google Shape;119;p15"/>
          <p:cNvCxnSpPr/>
          <p:nvPr/>
        </p:nvCxnSpPr>
        <p:spPr>
          <a:xfrm>
            <a:off x="6434225" y="2419350"/>
            <a:ext cx="78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20" name="Google Shape;120;p15"/>
          <p:cNvSpPr/>
          <p:nvPr/>
        </p:nvSpPr>
        <p:spPr>
          <a:xfrm>
            <a:off x="5859750" y="1688100"/>
            <a:ext cx="412800" cy="146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1050" y="2057401"/>
            <a:ext cx="1663764" cy="6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/>
        </p:nvSpPr>
        <p:spPr>
          <a:xfrm>
            <a:off x="-39775" y="881375"/>
            <a:ext cx="20511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Original data space, complex distribution to model</a:t>
            </a:r>
            <a:endParaRPr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230450" y="1996800"/>
            <a:ext cx="412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3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i="1" sz="33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6582125" y="862200"/>
            <a:ext cx="2432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Embedding space, we enforce a simpler distribution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8375" y="3401183"/>
            <a:ext cx="1600375" cy="44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/>
          <p:nvPr/>
        </p:nvSpPr>
        <p:spPr>
          <a:xfrm>
            <a:off x="1017575" y="2869875"/>
            <a:ext cx="7091200" cy="575925"/>
          </a:xfrm>
          <a:custGeom>
            <a:rect b="b" l="l" r="r" t="t"/>
            <a:pathLst>
              <a:path extrusionOk="0" h="23037" w="283648">
                <a:moveTo>
                  <a:pt x="0" y="3180"/>
                </a:moveTo>
                <a:cubicBezTo>
                  <a:pt x="38937" y="22648"/>
                  <a:pt x="86000" y="17567"/>
                  <a:pt x="129422" y="20669"/>
                </a:cubicBezTo>
                <a:cubicBezTo>
                  <a:pt x="170672" y="23615"/>
                  <a:pt x="214723" y="26488"/>
                  <a:pt x="253120" y="11129"/>
                </a:cubicBezTo>
                <a:cubicBezTo>
                  <a:pt x="263176" y="7106"/>
                  <a:pt x="275989" y="7659"/>
                  <a:pt x="283648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7" name="Google Shape;127;p15"/>
          <p:cNvSpPr/>
          <p:nvPr/>
        </p:nvSpPr>
        <p:spPr>
          <a:xfrm>
            <a:off x="971129" y="2871291"/>
            <a:ext cx="253150" cy="221150"/>
          </a:xfrm>
          <a:custGeom>
            <a:rect b="b" l="l" r="r" t="t"/>
            <a:pathLst>
              <a:path extrusionOk="0" h="8846" w="10126">
                <a:moveTo>
                  <a:pt x="3766" y="8846"/>
                </a:moveTo>
                <a:cubicBezTo>
                  <a:pt x="2490" y="6293"/>
                  <a:pt x="-1432" y="2915"/>
                  <a:pt x="586" y="897"/>
                </a:cubicBezTo>
                <a:cubicBezTo>
                  <a:pt x="2840" y="-1357"/>
                  <a:pt x="6939" y="1533"/>
                  <a:pt x="10126" y="1533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" name="Google Shape;128;p15"/>
          <p:cNvSpPr txBox="1"/>
          <p:nvPr/>
        </p:nvSpPr>
        <p:spPr>
          <a:xfrm>
            <a:off x="2546690" y="4418300"/>
            <a:ext cx="659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VAE has very similar diagram, but learns both directions rather than imposing invertibility (see L4)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3475" y="1519125"/>
            <a:ext cx="741998" cy="2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ul-template">
  <a:themeElements>
    <a:clrScheme name="dag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ul-template">
  <a:themeElements>
    <a:clrScheme name="dag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